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120.xml" ContentType="application/vnd.openxmlformats-officedocument.presentationml.slide+xml"/>
  <Override PartName="/ppt/slides/slide218.xml" ContentType="application/vnd.openxmlformats-officedocument.presentationml.slide+xml"/>
  <Override PartName="/ppt/slides/slide265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232.xml" ContentType="application/vnd.openxmlformats-officedocument.presentationml.slide+xml"/>
  <Override PartName="/ppt/slides/slide243.xml" ContentType="application/vnd.openxmlformats-officedocument.presentationml.slide+xml"/>
  <Override PartName="/ppt/slides/slide290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69.xml" ContentType="application/vnd.openxmlformats-officedocument.presentationml.slide+xml"/>
  <Override PartName="/ppt/slides/slide221.xml" ContentType="application/vnd.openxmlformats-officedocument.presentationml.slide+xml"/>
  <Override PartName="/ppt/slides/slide308.xml" ContentType="application/vnd.openxmlformats-officedocument.presentationml.slide+xml"/>
  <Override PartName="/ppt/slides/slide319.xml" ContentType="application/vnd.openxmlformats-officedocument.presentationml.slide+xml"/>
  <Override PartName="/ppt/slides/slide355.xml" ContentType="application/vnd.openxmlformats-officedocument.presentationml.slide+xml"/>
  <Override PartName="/ppt/slides/slide366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slides/slide344.xml" ContentType="application/vnd.openxmlformats-officedocument.presentationml.slide+xml"/>
  <Override PartName="/ppt/slides/slide99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slides/slide333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259.xml" ContentType="application/vnd.openxmlformats-officedocument.presentationml.slide+xml"/>
  <Override PartName="/ppt/slides/slide322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s/slide248.xml" ContentType="application/vnd.openxmlformats-officedocument.presentationml.slide+xml"/>
  <Override PartName="/ppt/slides/slide295.xml" ContentType="application/vnd.openxmlformats-officedocument.presentationml.slide+xml"/>
  <Override PartName="/ppt/slides/slide300.xml" ContentType="application/vnd.openxmlformats-officedocument.presentationml.slide+xml"/>
  <Override PartName="/ppt/slides/slide311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55.xml" ContentType="application/vnd.openxmlformats-officedocument.presentationml.slide+xml"/>
  <Override PartName="/ppt/slides/slide237.xml" ContentType="application/vnd.openxmlformats-officedocument.presentationml.slide+xml"/>
  <Override PartName="/ppt/slides/slide284.xml" ContentType="application/vnd.openxmlformats-officedocument.presentationml.slide+xml"/>
  <Override PartName="/ppt/theme/theme2.xml" ContentType="application/vnd.openxmlformats-officedocument.them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slides/slide226.xml" ContentType="application/vnd.openxmlformats-officedocument.presentationml.slide+xml"/>
  <Override PartName="/ppt/slides/slide262.xml" ContentType="application/vnd.openxmlformats-officedocument.presentationml.slide+xml"/>
  <Override PartName="/ppt/slides/slide273.xml" ContentType="application/vnd.openxmlformats-officedocument.presentationml.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204.xml" ContentType="application/vnd.openxmlformats-officedocument.presentationml.slide+xml"/>
  <Override PartName="/ppt/slides/slide251.xml" ContentType="application/vnd.openxmlformats-officedocument.presentationml.slide+xml"/>
  <Override PartName="/ppt/slides/slide349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slides/slide240.xml" ContentType="application/vnd.openxmlformats-officedocument.presentationml.slide+xml"/>
  <Override PartName="/ppt/slides/slide327.xml" ContentType="application/vnd.openxmlformats-officedocument.presentationml.slide+xml"/>
  <Override PartName="/ppt/slides/slide338.xml" ContentType="application/vnd.openxmlformats-officedocument.presentationml.slide+xml"/>
  <Override PartName="/ppt/slides/slide119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s/slide316.xml" ContentType="application/vnd.openxmlformats-officedocument.presentationml.slide+xml"/>
  <Override PartName="/ppt/slides/slide363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108.xml" ContentType="application/vnd.openxmlformats-officedocument.presentationml.slide+xml"/>
  <Override PartName="/ppt/slides/slide155.xml" ContentType="application/vnd.openxmlformats-officedocument.presentationml.slide+xml"/>
  <Override PartName="/ppt/slides/slide305.xml" ContentType="application/vnd.openxmlformats-officedocument.presentationml.slide+xml"/>
  <Override PartName="/ppt/slides/slide352.xml" ContentType="application/vnd.openxmlformats-officedocument.presentationml.slide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slides/slide191.xml" ContentType="application/vnd.openxmlformats-officedocument.presentationml.slide+xml"/>
  <Override PartName="/ppt/slides/slide278.xml" ContentType="application/vnd.openxmlformats-officedocument.presentationml.slide+xml"/>
  <Override PartName="/ppt/slides/slide289.xml" ContentType="application/vnd.openxmlformats-officedocument.presentationml.slide+xml"/>
  <Override PartName="/ppt/slides/slide330.xml" ContentType="application/vnd.openxmlformats-officedocument.presentationml.slide+xml"/>
  <Override PartName="/ppt/slides/slide341.xml" ContentType="application/vnd.openxmlformats-officedocument.presentationml.slide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80.xml" ContentType="application/vnd.openxmlformats-officedocument.presentationml.slide+xml"/>
  <Override PartName="/ppt/slides/slide267.xml" ContentType="application/vnd.openxmlformats-officedocument.presentationml.slide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111.xml" ContentType="application/vnd.openxmlformats-officedocument.presentationml.slide+xml"/>
  <Override PartName="/ppt/slides/slide209.xml" ContentType="application/vnd.openxmlformats-officedocument.presentationml.slide+xml"/>
  <Override PartName="/ppt/slides/slide256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100.xml" ContentType="application/vnd.openxmlformats-officedocument.presentationml.slide+xml"/>
  <Override PartName="/ppt/slides/slide234.xml" ContentType="application/vnd.openxmlformats-officedocument.presentationml.slide+xml"/>
  <Override PartName="/ppt/slides/slide245.xml" ContentType="application/vnd.openxmlformats-officedocument.presentationml.slide+xml"/>
  <Override PartName="/ppt/slides/slide281.xml" ContentType="application/vnd.openxmlformats-officedocument.presentationml.slide+xml"/>
  <Override PartName="/ppt/slides/slide292.xml" ContentType="application/vnd.openxmlformats-officedocument.presentationml.slide+xml"/>
  <Override PartName="/ppt/slides/slide41.xml" ContentType="application/vnd.openxmlformats-officedocument.presentationml.slide+xml"/>
  <Override PartName="/ppt/slides/slide223.xml" ContentType="application/vnd.openxmlformats-officedocument.presentationml.slide+xml"/>
  <Override PartName="/ppt/slides/slide270.xml" ContentType="application/vnd.openxmlformats-officedocument.presentationml.slide+xml"/>
  <Override PartName="/ppt/slides/slide357.xml" ContentType="application/vnd.openxmlformats-officedocument.presentationml.slide+xml"/>
  <Override PartName="/ppt/slides/slide368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slides/slide346.xml" ContentType="application/vnd.openxmlformats-officedocument.presentationml.slide+xml"/>
  <Override PartName="/ppt/slides/slide138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slides/slide335.xml" ContentType="application/vnd.openxmlformats-officedocument.presentationml.slide+xml"/>
  <Override PartName="/ppt/slides/slide79.xml" ContentType="application/vnd.openxmlformats-officedocument.presentationml.slide+xml"/>
  <Override PartName="/ppt/slides/slide127.xml" ContentType="application/vnd.openxmlformats-officedocument.presentationml.slide+xml"/>
  <Override PartName="/ppt/slides/slide174.xml" ContentType="application/vnd.openxmlformats-officedocument.presentationml.slide+xml"/>
  <Override PartName="/ppt/slides/slide324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slides/slide163.xml" ContentType="application/vnd.openxmlformats-officedocument.presentationml.slide+xml"/>
  <Override PartName="/ppt/slides/slide297.xml" ContentType="application/vnd.openxmlformats-officedocument.presentationml.slide+xml"/>
  <Override PartName="/ppt/slides/slide302.xml" ContentType="application/vnd.openxmlformats-officedocument.presentationml.slide+xml"/>
  <Override PartName="/ppt/slides/slide313.xml" ContentType="application/vnd.openxmlformats-officedocument.presentationml.slide+xml"/>
  <Override PartName="/ppt/slides/slide360.xml" ContentType="application/vnd.openxmlformats-officedocument.presentationml.slide+xml"/>
  <Override PartName="/ppt/slideLayouts/slideLayout9.xml" ContentType="application/vnd.openxmlformats-officedocument.presentationml.slideLayout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239.xml" ContentType="application/vnd.openxmlformats-officedocument.presentationml.slide+xml"/>
  <Override PartName="/ppt/slides/slide286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slides/slide130.xml" ContentType="application/vnd.openxmlformats-officedocument.presentationml.slide+xml"/>
  <Override PartName="/ppt/slides/slide217.xml" ContentType="application/vnd.openxmlformats-officedocument.presentationml.slide+xml"/>
  <Override PartName="/ppt/slides/slide228.xml" ContentType="application/vnd.openxmlformats-officedocument.presentationml.slide+xml"/>
  <Override PartName="/ppt/slides/slide264.xml" ContentType="application/vnd.openxmlformats-officedocument.presentationml.slide+xml"/>
  <Override PartName="/ppt/slides/slide275.xml" ContentType="application/vnd.openxmlformats-officedocument.presentationml.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slides/slide253.xml" ContentType="application/vnd.openxmlformats-officedocument.presentationml.slide+xml"/>
  <Override PartName="/ppt/slides/slide13.xml" ContentType="application/vnd.openxmlformats-officedocument.presentationml.slide+xml"/>
  <Override PartName="/ppt/slides/slide60.xml" ContentType="application/vnd.openxmlformats-officedocument.presentationml.slide+xml"/>
  <Override PartName="/ppt/slides/slide242.xml" ContentType="application/vnd.openxmlformats-officedocument.presentationml.slide+xml"/>
  <Override PartName="/ppt/slides/slide329.xml" ContentType="application/vnd.openxmlformats-officedocument.presentationml.slide+xml"/>
  <Override PartName="/ppt/slideLayouts/slideLayout1.xml" ContentType="application/vnd.openxmlformats-officedocument.presentationml.slideLayout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231.xml" ContentType="application/vnd.openxmlformats-officedocument.presentationml.slide+xml"/>
  <Override PartName="/ppt/slides/slide318.xml" ContentType="application/vnd.openxmlformats-officedocument.presentationml.slide+xml"/>
  <Override PartName="/ppt/slides/slide365.xml" ContentType="application/vnd.openxmlformats-officedocument.presentationml.slide+xml"/>
  <Override PartName="/ppt/slides/slide157.xml" ContentType="application/vnd.openxmlformats-officedocument.presentationml.slide+xml"/>
  <Override PartName="/ppt/slides/slide220.xml" ContentType="application/vnd.openxmlformats-officedocument.presentationml.slide+xml"/>
  <Override PartName="/ppt/slides/slide307.xml" ContentType="application/vnd.openxmlformats-officedocument.presentationml.slide+xml"/>
  <Override PartName="/ppt/slides/slide354.xml" ContentType="application/vnd.openxmlformats-officedocument.presentationml.slide+xml"/>
  <Override PartName="/ppt/slides/slide98.xml" ContentType="application/vnd.openxmlformats-officedocument.presentationml.slide+xml"/>
  <Override PartName="/ppt/slides/slide146.xml" ContentType="application/vnd.openxmlformats-officedocument.presentationml.slide+xml"/>
  <Override PartName="/ppt/slides/slide193.xml" ContentType="application/vnd.openxmlformats-officedocument.presentationml.slide+xml"/>
  <Override PartName="/ppt/slides/slide332.xml" ContentType="application/vnd.openxmlformats-officedocument.presentationml.slide+xml"/>
  <Override PartName="/ppt/slides/slide343.xml" ContentType="application/vnd.openxmlformats-officedocument.presentationml.slide+xml"/>
  <Override PartName="/ppt/slides/slide87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slides/slide269.xml" ContentType="application/vnd.openxmlformats-officedocument.presentationml.slide+xml"/>
  <Override PartName="/ppt/slides/slide321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258.xml" ContentType="application/vnd.openxmlformats-officedocument.presentationml.slide+xml"/>
  <Override PartName="/ppt/slides/slide31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s/slide236.xml" ContentType="application/vnd.openxmlformats-officedocument.presentationml.slide+xml"/>
  <Override PartName="/ppt/slides/slide247.xml" ContentType="application/vnd.openxmlformats-officedocument.presentationml.slide+xml"/>
  <Override PartName="/ppt/slides/slide283.xml" ContentType="application/vnd.openxmlformats-officedocument.presentationml.slide+xml"/>
  <Override PartName="/ppt/slides/slide294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slides/slide225.xml" ContentType="application/vnd.openxmlformats-officedocument.presentationml.slide+xml"/>
  <Override PartName="/ppt/slides/slide272.xml" ContentType="application/vnd.openxmlformats-officedocument.presentationml.slide+xml"/>
  <Override PartName="/ppt/theme/theme1.xml" ContentType="application/vnd.openxmlformats-officedocument.theme+xml"/>
  <Override PartName="/ppt/slides/slide32.xml" ContentType="application/vnd.openxmlformats-officedocument.presentationml.slide+xml"/>
  <Override PartName="/ppt/slides/slide214.xml" ContentType="application/vnd.openxmlformats-officedocument.presentationml.slide+xml"/>
  <Override PartName="/ppt/slides/slide261.xml" ContentType="application/vnd.openxmlformats-officedocument.presentationml.slide+xml"/>
  <Override PartName="/ppt/slides/slide348.xml" ContentType="application/vnd.openxmlformats-officedocument.presentationml.slide+xml"/>
  <Override PartName="/ppt/slides/slide359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203.xml" ContentType="application/vnd.openxmlformats-officedocument.presentationml.slide+xml"/>
  <Override PartName="/ppt/slides/slide250.xml" ContentType="application/vnd.openxmlformats-officedocument.presentationml.slide+xml"/>
  <Override PartName="/ppt/slides/slide337.xml" ContentType="application/vnd.openxmlformats-officedocument.presentationml.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326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299.xml" ContentType="application/vnd.openxmlformats-officedocument.presentationml.slide+xml"/>
  <Override PartName="/ppt/slides/slide304.xml" ContentType="application/vnd.openxmlformats-officedocument.presentationml.slide+xml"/>
  <Override PartName="/ppt/slides/slide315.xml" ContentType="application/vnd.openxmlformats-officedocument.presentationml.slide+xml"/>
  <Override PartName="/ppt/slides/slide351.xml" ContentType="application/vnd.openxmlformats-officedocument.presentationml.slide+xml"/>
  <Override PartName="/ppt/slides/slide362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slides/slide288.xml" ContentType="application/vnd.openxmlformats-officedocument.presentationml.slide+xml"/>
  <Override PartName="/ppt/slides/slide340.xml" ContentType="application/vnd.openxmlformats-officedocument.presentationml.slide+xml"/>
  <Override PartName="/ppt/viewProps.xml" ContentType="application/vnd.openxmlformats-officedocument.presentationml.viewProps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Override PartName="/ppt/slides/slide277.xml" ContentType="application/vnd.openxmlformats-officedocument.presentationml.slide+xml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slides/slide208.xml" ContentType="application/vnd.openxmlformats-officedocument.presentationml.slide+xml"/>
  <Override PartName="/ppt/slides/slide219.xml" ContentType="application/vnd.openxmlformats-officedocument.presentationml.slide+xml"/>
  <Override PartName="/ppt/slides/slide255.xml" ContentType="application/vnd.openxmlformats-officedocument.presentationml.slide+xml"/>
  <Override PartName="/ppt/slides/slide266.xml" ContentType="application/vnd.openxmlformats-officedocument.presentationml.slide+xml"/>
  <Override PartName="/ppt/presProps.xml" ContentType="application/vnd.openxmlformats-officedocument.presentationml.presProp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s/slide244.xml" ContentType="application/vnd.openxmlformats-officedocument.presentationml.slide+xml"/>
  <Override PartName="/ppt/slides/slide291.xml" ContentType="application/vnd.openxmlformats-officedocument.presentationml.slide+xml"/>
  <Override PartName="/ppt/slideLayouts/slideLayout3.xml" ContentType="application/vnd.openxmlformats-officedocument.presentationml.slideLayout+xml"/>
  <Override PartName="/ppt/slides/slide51.xml" ContentType="application/vnd.openxmlformats-officedocument.presentationml.slide+xml"/>
  <Override PartName="/ppt/slides/slide233.xml" ContentType="application/vnd.openxmlformats-officedocument.presentationml.slide+xml"/>
  <Override PartName="/ppt/slides/slide280.xml" ContentType="application/vnd.openxmlformats-officedocument.presentationml.slide+xml"/>
  <Override PartName="/ppt/slides/slide367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211.xml" ContentType="application/vnd.openxmlformats-officedocument.presentationml.slide+xml"/>
  <Override PartName="/ppt/slides/slide222.xml" ContentType="application/vnd.openxmlformats-officedocument.presentationml.slide+xml"/>
  <Override PartName="/ppt/slides/slide309.xml" ContentType="application/vnd.openxmlformats-officedocument.presentationml.slide+xml"/>
  <Override PartName="/ppt/slides/slide356.xml" ContentType="application/vnd.openxmlformats-officedocument.presentationml.slide+xml"/>
  <Override PartName="/ppt/slides/slide148.xml" ContentType="application/vnd.openxmlformats-officedocument.presentationml.slide+xml"/>
  <Override PartName="/ppt/slides/slide195.xml" ContentType="application/vnd.openxmlformats-officedocument.presentationml.slide+xml"/>
  <Override PartName="/ppt/slides/slide200.xml" ContentType="application/vnd.openxmlformats-officedocument.presentationml.slide+xml"/>
  <Override PartName="/ppt/slides/slide345.xml" ContentType="application/vnd.openxmlformats-officedocument.presentationml.slide+xml"/>
  <Default Extension="gif" ContentType="image/gif"/>
  <Override PartName="/ppt/slides/slide89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slides/slide323.xml" ContentType="application/vnd.openxmlformats-officedocument.presentationml.slide+xml"/>
  <Override PartName="/ppt/slides/slide334.xml" ContentType="application/vnd.openxmlformats-officedocument.presentationml.slide+xml"/>
  <Override PartName="/ppt/slides/slide370.xml" ContentType="application/vnd.openxmlformats-officedocument.presentationml.slide+xml"/>
  <Override PartName="/ppt/slides/slide78.xml" ContentType="application/vnd.openxmlformats-officedocument.presentationml.slide+xml"/>
  <Override PartName="/ppt/slides/slide115.xml" ContentType="application/vnd.openxmlformats-officedocument.presentationml.slide+xml"/>
  <Override PartName="/ppt/slides/slide162.xml" ContentType="application/vnd.openxmlformats-officedocument.presentationml.slide+xml"/>
  <Override PartName="/ppt/slides/slide312.xml" ContentType="application/vnd.openxmlformats-officedocument.presentationml.slide+xml"/>
  <Override PartName="/ppt/handoutMasters/handoutMaster1.xml" ContentType="application/vnd.openxmlformats-officedocument.presentationml.handoutMaster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104.xml" ContentType="application/vnd.openxmlformats-officedocument.presentationml.slide+xml"/>
  <Override PartName="/ppt/slides/slide151.xml" ContentType="application/vnd.openxmlformats-officedocument.presentationml.slide+xml"/>
  <Override PartName="/ppt/slides/slide238.xml" ContentType="application/vnd.openxmlformats-officedocument.presentationml.slide+xml"/>
  <Override PartName="/ppt/slides/slide249.xml" ContentType="application/vnd.openxmlformats-officedocument.presentationml.slide+xml"/>
  <Override PartName="/ppt/slides/slide285.xml" ContentType="application/vnd.openxmlformats-officedocument.presentationml.slide+xml"/>
  <Override PartName="/ppt/slides/slide296.xml" ContentType="application/vnd.openxmlformats-officedocument.presentationml.slide+xml"/>
  <Override PartName="/ppt/slides/slide301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slides/slide227.xml" ContentType="application/vnd.openxmlformats-officedocument.presentationml.slide+xml"/>
  <Override PartName="/ppt/slides/slide274.xml" ContentType="application/vnd.openxmlformats-officedocument.presentationml.slide+xml"/>
  <Override PartName="/ppt/theme/theme3.xml" ContentType="application/vnd.openxmlformats-officedocument.theme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s/slide216.xml" ContentType="application/vnd.openxmlformats-officedocument.presentationml.slide+xml"/>
  <Override PartName="/ppt/slides/slide263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241.xml" ContentType="application/vnd.openxmlformats-officedocument.presentationml.slide+xml"/>
  <Override PartName="/ppt/slides/slide252.xml" ContentType="application/vnd.openxmlformats-officedocument.presentationml.slide+xml"/>
  <Override PartName="/ppt/slides/slide339.xml" ContentType="application/vnd.openxmlformats-officedocument.presentationml.slide+xml"/>
  <Override PartName="/ppt/slides/slide12.xml" ContentType="application/vnd.openxmlformats-officedocument.presentationml.slide+xml"/>
  <Override PartName="/ppt/slides/slide178.xml" ContentType="application/vnd.openxmlformats-officedocument.presentationml.slide+xml"/>
  <Override PartName="/ppt/slides/slide230.xml" ContentType="application/vnd.openxmlformats-officedocument.presentationml.slide+xml"/>
  <Override PartName="/ppt/slides/slide328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167.xml" ContentType="application/vnd.openxmlformats-officedocument.presentationml.slide+xml"/>
  <Override PartName="/ppt/slides/slide306.xml" ContentType="application/vnd.openxmlformats-officedocument.presentationml.slide+xml"/>
  <Override PartName="/ppt/slides/slide317.xml" ContentType="application/vnd.openxmlformats-officedocument.presentationml.slide+xml"/>
  <Override PartName="/ppt/slides/slide353.xml" ContentType="application/vnd.openxmlformats-officedocument.presentationml.slide+xml"/>
  <Override PartName="/ppt/slides/slide364.xml" ContentType="application/vnd.openxmlformats-officedocument.presentationml.slide+xml"/>
  <Override PartName="/ppt/commentAuthors.xml" ContentType="application/vnd.openxmlformats-officedocument.presentationml.commentAuthors+xml"/>
  <Override PartName="/ppt/slides/slide109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92.xml" ContentType="application/vnd.openxmlformats-officedocument.presentationml.slide+xml"/>
  <Override PartName="/ppt/slides/slide342.xml" ContentType="application/vnd.openxmlformats-officedocument.presentationml.slide+xml"/>
  <Override PartName="/ppt/slides/slide97.xml" ContentType="application/vnd.openxmlformats-officedocument.presentationml.slide+xml"/>
  <Override PartName="/ppt/slides/slide134.xml" ContentType="application/vnd.openxmlformats-officedocument.presentationml.slide+xml"/>
  <Override PartName="/ppt/slides/slide181.xml" ContentType="application/vnd.openxmlformats-officedocument.presentationml.slide+xml"/>
  <Override PartName="/ppt/slides/slide279.xml" ContentType="application/vnd.openxmlformats-officedocument.presentationml.slide+xml"/>
  <Override PartName="/ppt/slides/slide331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23.xml" ContentType="application/vnd.openxmlformats-officedocument.presentationml.slide+xml"/>
  <Override PartName="/ppt/slides/slide170.xml" ContentType="application/vnd.openxmlformats-officedocument.presentationml.slide+xml"/>
  <Override PartName="/ppt/slides/slide257.xml" ContentType="application/vnd.openxmlformats-officedocument.presentationml.slide+xml"/>
  <Override PartName="/ppt/slides/slide268.xml" ContentType="application/vnd.openxmlformats-officedocument.presentationml.slide+xml"/>
  <Override PartName="/ppt/slides/slide320.xml" ContentType="application/vnd.openxmlformats-officedocument.presentationml.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246.xml" ContentType="application/vnd.openxmlformats-officedocument.presentationml.slide+xml"/>
  <Override PartName="/ppt/slides/slide293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53.xml" ContentType="application/vnd.openxmlformats-officedocument.presentationml.slide+xml"/>
  <Override PartName="/ppt/slides/slide235.xml" ContentType="application/vnd.openxmlformats-officedocument.presentationml.slide+xml"/>
  <Override PartName="/ppt/slides/slide282.xml" ContentType="application/vnd.openxmlformats-officedocument.presentationml.slide+xml"/>
  <Override PartName="/ppt/slides/slide369.xml" ContentType="application/vnd.openxmlformats-officedocument.presentationml.slide+xml"/>
  <Default Extension="jpeg" ContentType="image/jpeg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213.xml" ContentType="application/vnd.openxmlformats-officedocument.presentationml.slide+xml"/>
  <Override PartName="/ppt/slides/slide224.xml" ContentType="application/vnd.openxmlformats-officedocument.presentationml.slide+xml"/>
  <Override PartName="/ppt/slides/slide260.xml" ContentType="application/vnd.openxmlformats-officedocument.presentationml.slide+xml"/>
  <Override PartName="/ppt/slides/slide271.xml" ContentType="application/vnd.openxmlformats-officedocument.presentationml.slide+xml"/>
  <Override PartName="/ppt/slides/slide358.xml" ContentType="application/vnd.openxmlformats-officedocument.presentationml.slide+xml"/>
  <Override PartName="/ppt/slides/slide20.xml" ContentType="application/vnd.openxmlformats-officedocument.presentationml.slide+xml"/>
  <Override PartName="/ppt/slides/slide197.xml" ContentType="application/vnd.openxmlformats-officedocument.presentationml.slide+xml"/>
  <Override PartName="/ppt/slides/slide202.xml" ContentType="application/vnd.openxmlformats-officedocument.presentationml.slide+xml"/>
  <Override PartName="/ppt/slides/slide347.xml" ContentType="application/vnd.openxmlformats-officedocument.presentationml.slide+xml"/>
  <Override PartName="/ppt/slides/slide139.xml" ContentType="application/vnd.openxmlformats-officedocument.presentationml.slide+xml"/>
  <Override PartName="/ppt/slides/slide186.xml" ContentType="application/vnd.openxmlformats-officedocument.presentationml.slide+xml"/>
  <Override PartName="/ppt/slides/slide325.xml" ContentType="application/vnd.openxmlformats-officedocument.presentationml.slide+xml"/>
  <Override PartName="/ppt/slides/slide336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314.xml" ContentType="application/vnd.openxmlformats-officedocument.presentationml.slide+xml"/>
  <Override PartName="/ppt/slides/slide361.xml" ContentType="application/vnd.openxmlformats-officedocument.presentationml.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106.xml" ContentType="application/vnd.openxmlformats-officedocument.presentationml.slide+xml"/>
  <Override PartName="/ppt/slides/slide153.xml" ContentType="application/vnd.openxmlformats-officedocument.presentationml.slide+xml"/>
  <Override PartName="/ppt/slides/slide287.xml" ContentType="application/vnd.openxmlformats-officedocument.presentationml.slide+xml"/>
  <Override PartName="/ppt/slides/slide298.xml" ContentType="application/vnd.openxmlformats-officedocument.presentationml.slide+xml"/>
  <Override PartName="/ppt/slides/slide303.xml" ContentType="application/vnd.openxmlformats-officedocument.presentationml.slide+xml"/>
  <Override PartName="/ppt/slides/slide350.xml" ContentType="application/vnd.openxmlformats-officedocument.presentationml.slide+xml"/>
  <Override PartName="/ppt/slides/slide58.xml" ContentType="application/vnd.openxmlformats-officedocument.presentationml.slide+xml"/>
  <Override PartName="/ppt/slides/slide229.xml" ContentType="application/vnd.openxmlformats-officedocument.presentationml.slide+xml"/>
  <Override PartName="/ppt/slides/slide276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31.xml" ContentType="application/vnd.openxmlformats-officedocument.presentationml.slide+xml"/>
  <Override PartName="/ppt/slides/slide207.xml" ContentType="application/vnd.openxmlformats-officedocument.presentationml.slide+xml"/>
  <Override PartName="/ppt/slides/slide254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72"/>
  </p:notesMasterIdLst>
  <p:handoutMasterIdLst>
    <p:handoutMasterId r:id="rId373"/>
  </p:handoutMasterIdLst>
  <p:sldIdLst>
    <p:sldId id="1708" r:id="rId2"/>
    <p:sldId id="591" r:id="rId3"/>
    <p:sldId id="592" r:id="rId4"/>
    <p:sldId id="593" r:id="rId5"/>
    <p:sldId id="594" r:id="rId6"/>
    <p:sldId id="596" r:id="rId7"/>
    <p:sldId id="597" r:id="rId8"/>
    <p:sldId id="598" r:id="rId9"/>
    <p:sldId id="599" r:id="rId10"/>
    <p:sldId id="600" r:id="rId11"/>
    <p:sldId id="601" r:id="rId12"/>
    <p:sldId id="602" r:id="rId13"/>
    <p:sldId id="603" r:id="rId14"/>
    <p:sldId id="606" r:id="rId15"/>
    <p:sldId id="608" r:id="rId16"/>
    <p:sldId id="1439" r:id="rId17"/>
    <p:sldId id="1440" r:id="rId18"/>
    <p:sldId id="1441" r:id="rId19"/>
    <p:sldId id="1442" r:id="rId20"/>
    <p:sldId id="1443" r:id="rId21"/>
    <p:sldId id="1444" r:id="rId22"/>
    <p:sldId id="615" r:id="rId23"/>
    <p:sldId id="616" r:id="rId24"/>
    <p:sldId id="1445" r:id="rId25"/>
    <p:sldId id="1446" r:id="rId26"/>
    <p:sldId id="1447" r:id="rId27"/>
    <p:sldId id="1448" r:id="rId28"/>
    <p:sldId id="1449" r:id="rId29"/>
    <p:sldId id="1450" r:id="rId30"/>
    <p:sldId id="623" r:id="rId31"/>
    <p:sldId id="624" r:id="rId32"/>
    <p:sldId id="1451" r:id="rId33"/>
    <p:sldId id="1452" r:id="rId34"/>
    <p:sldId id="1453" r:id="rId35"/>
    <p:sldId id="1454" r:id="rId36"/>
    <p:sldId id="1455" r:id="rId37"/>
    <p:sldId id="1456" r:id="rId38"/>
    <p:sldId id="631" r:id="rId39"/>
    <p:sldId id="632" r:id="rId40"/>
    <p:sldId id="637" r:id="rId41"/>
    <p:sldId id="638" r:id="rId42"/>
    <p:sldId id="639" r:id="rId43"/>
    <p:sldId id="640" r:id="rId44"/>
    <p:sldId id="641" r:id="rId45"/>
    <p:sldId id="1457" r:id="rId46"/>
    <p:sldId id="1458" r:id="rId47"/>
    <p:sldId id="1459" r:id="rId48"/>
    <p:sldId id="1460" r:id="rId49"/>
    <p:sldId id="1461" r:id="rId50"/>
    <p:sldId id="1462" r:id="rId51"/>
    <p:sldId id="648" r:id="rId52"/>
    <p:sldId id="649" r:id="rId53"/>
    <p:sldId id="1463" r:id="rId54"/>
    <p:sldId id="1464" r:id="rId55"/>
    <p:sldId id="1465" r:id="rId56"/>
    <p:sldId id="1466" r:id="rId57"/>
    <p:sldId id="1467" r:id="rId58"/>
    <p:sldId id="1468" r:id="rId59"/>
    <p:sldId id="656" r:id="rId60"/>
    <p:sldId id="657" r:id="rId61"/>
    <p:sldId id="659" r:id="rId62"/>
    <p:sldId id="660" r:id="rId63"/>
    <p:sldId id="661" r:id="rId64"/>
    <p:sldId id="1469" r:id="rId65"/>
    <p:sldId id="1470" r:id="rId66"/>
    <p:sldId id="664" r:id="rId67"/>
    <p:sldId id="665" r:id="rId68"/>
    <p:sldId id="1471" r:id="rId69"/>
    <p:sldId id="1472" r:id="rId70"/>
    <p:sldId id="1473" r:id="rId71"/>
    <p:sldId id="1474" r:id="rId72"/>
    <p:sldId id="1475" r:id="rId73"/>
    <p:sldId id="1476" r:id="rId74"/>
    <p:sldId id="672" r:id="rId75"/>
    <p:sldId id="673" r:id="rId76"/>
    <p:sldId id="1477" r:id="rId77"/>
    <p:sldId id="1478" r:id="rId78"/>
    <p:sldId id="676" r:id="rId79"/>
    <p:sldId id="677" r:id="rId80"/>
    <p:sldId id="1479" r:id="rId81"/>
    <p:sldId id="1480" r:id="rId82"/>
    <p:sldId id="680" r:id="rId83"/>
    <p:sldId id="681" r:id="rId84"/>
    <p:sldId id="684" r:id="rId85"/>
    <p:sldId id="685" r:id="rId86"/>
    <p:sldId id="686" r:id="rId87"/>
    <p:sldId id="1481" r:id="rId88"/>
    <p:sldId id="1482" r:id="rId89"/>
    <p:sldId id="689" r:id="rId90"/>
    <p:sldId id="690" r:id="rId91"/>
    <p:sldId id="1483" r:id="rId92"/>
    <p:sldId id="1484" r:id="rId93"/>
    <p:sldId id="1485" r:id="rId94"/>
    <p:sldId id="1486" r:id="rId95"/>
    <p:sldId id="1487" r:id="rId96"/>
    <p:sldId id="1488" r:id="rId97"/>
    <p:sldId id="697" r:id="rId98"/>
    <p:sldId id="698" r:id="rId99"/>
    <p:sldId id="1489" r:id="rId100"/>
    <p:sldId id="1490" r:id="rId101"/>
    <p:sldId id="701" r:id="rId102"/>
    <p:sldId id="702" r:id="rId103"/>
    <p:sldId id="1491" r:id="rId104"/>
    <p:sldId id="1492" r:id="rId105"/>
    <p:sldId id="705" r:id="rId106"/>
    <p:sldId id="706" r:id="rId107"/>
    <p:sldId id="708" r:id="rId108"/>
    <p:sldId id="709" r:id="rId109"/>
    <p:sldId id="1493" r:id="rId110"/>
    <p:sldId id="711" r:id="rId111"/>
    <p:sldId id="1494" r:id="rId112"/>
    <p:sldId id="1495" r:id="rId113"/>
    <p:sldId id="1496" r:id="rId114"/>
    <p:sldId id="1497" r:id="rId115"/>
    <p:sldId id="1498" r:id="rId116"/>
    <p:sldId id="1499" r:id="rId117"/>
    <p:sldId id="1500" r:id="rId118"/>
    <p:sldId id="1501" r:id="rId119"/>
    <p:sldId id="1502" r:id="rId120"/>
    <p:sldId id="1503" r:id="rId121"/>
    <p:sldId id="722" r:id="rId122"/>
    <p:sldId id="723" r:id="rId123"/>
    <p:sldId id="1684" r:id="rId124"/>
    <p:sldId id="1685" r:id="rId125"/>
    <p:sldId id="1686" r:id="rId126"/>
    <p:sldId id="1687" r:id="rId127"/>
    <p:sldId id="1688" r:id="rId128"/>
    <p:sldId id="1689" r:id="rId129"/>
    <p:sldId id="1690" r:id="rId130"/>
    <p:sldId id="1691" r:id="rId131"/>
    <p:sldId id="1692" r:id="rId132"/>
    <p:sldId id="1693" r:id="rId133"/>
    <p:sldId id="1694" r:id="rId134"/>
    <p:sldId id="1695" r:id="rId135"/>
    <p:sldId id="1696" r:id="rId136"/>
    <p:sldId id="1697" r:id="rId137"/>
    <p:sldId id="1698" r:id="rId138"/>
    <p:sldId id="1699" r:id="rId139"/>
    <p:sldId id="1700" r:id="rId140"/>
    <p:sldId id="1701" r:id="rId141"/>
    <p:sldId id="1702" r:id="rId142"/>
    <p:sldId id="1703" r:id="rId143"/>
    <p:sldId id="1704" r:id="rId144"/>
    <p:sldId id="1705" r:id="rId145"/>
    <p:sldId id="1706" r:id="rId146"/>
    <p:sldId id="1707" r:id="rId147"/>
    <p:sldId id="1504" r:id="rId148"/>
    <p:sldId id="1505" r:id="rId149"/>
    <p:sldId id="1506" r:id="rId150"/>
    <p:sldId id="1507" r:id="rId151"/>
    <p:sldId id="1508" r:id="rId152"/>
    <p:sldId id="1509" r:id="rId153"/>
    <p:sldId id="1510" r:id="rId154"/>
    <p:sldId id="1511" r:id="rId155"/>
    <p:sldId id="1512" r:id="rId156"/>
    <p:sldId id="1513" r:id="rId157"/>
    <p:sldId id="734" r:id="rId158"/>
    <p:sldId id="1556" r:id="rId159"/>
    <p:sldId id="1515" r:id="rId160"/>
    <p:sldId id="1516" r:id="rId161"/>
    <p:sldId id="1517" r:id="rId162"/>
    <p:sldId id="1518" r:id="rId163"/>
    <p:sldId id="1519" r:id="rId164"/>
    <p:sldId id="1520" r:id="rId165"/>
    <p:sldId id="1521" r:id="rId166"/>
    <p:sldId id="1522" r:id="rId167"/>
    <p:sldId id="1523" r:id="rId168"/>
    <p:sldId id="1524" r:id="rId169"/>
    <p:sldId id="1525" r:id="rId170"/>
    <p:sldId id="1681" r:id="rId171"/>
    <p:sldId id="1526" r:id="rId172"/>
    <p:sldId id="1527" r:id="rId173"/>
    <p:sldId id="1528" r:id="rId174"/>
    <p:sldId id="1529" r:id="rId175"/>
    <p:sldId id="1530" r:id="rId176"/>
    <p:sldId id="1531" r:id="rId177"/>
    <p:sldId id="1532" r:id="rId178"/>
    <p:sldId id="1533" r:id="rId179"/>
    <p:sldId id="1534" r:id="rId180"/>
    <p:sldId id="1535" r:id="rId181"/>
    <p:sldId id="1682" r:id="rId182"/>
    <p:sldId id="1683" r:id="rId183"/>
    <p:sldId id="784" r:id="rId184"/>
    <p:sldId id="1557" r:id="rId185"/>
    <p:sldId id="1558" r:id="rId186"/>
    <p:sldId id="1559" r:id="rId187"/>
    <p:sldId id="1560" r:id="rId188"/>
    <p:sldId id="1561" r:id="rId189"/>
    <p:sldId id="1562" r:id="rId190"/>
    <p:sldId id="1563" r:id="rId191"/>
    <p:sldId id="1564" r:id="rId192"/>
    <p:sldId id="1565" r:id="rId193"/>
    <p:sldId id="1566" r:id="rId194"/>
    <p:sldId id="795" r:id="rId195"/>
    <p:sldId id="796" r:id="rId196"/>
    <p:sldId id="1567" r:id="rId197"/>
    <p:sldId id="1568" r:id="rId198"/>
    <p:sldId id="1569" r:id="rId199"/>
    <p:sldId id="1570" r:id="rId200"/>
    <p:sldId id="1571" r:id="rId201"/>
    <p:sldId id="1572" r:id="rId202"/>
    <p:sldId id="1573" r:id="rId203"/>
    <p:sldId id="1574" r:id="rId204"/>
    <p:sldId id="1575" r:id="rId205"/>
    <p:sldId id="1576" r:id="rId206"/>
    <p:sldId id="807" r:id="rId207"/>
    <p:sldId id="808" r:id="rId208"/>
    <p:sldId id="809" r:id="rId209"/>
    <p:sldId id="1577" r:id="rId210"/>
    <p:sldId id="1578" r:id="rId211"/>
    <p:sldId id="1579" r:id="rId212"/>
    <p:sldId id="1580" r:id="rId213"/>
    <p:sldId id="1581" r:id="rId214"/>
    <p:sldId id="1582" r:id="rId215"/>
    <p:sldId id="1583" r:id="rId216"/>
    <p:sldId id="1584" r:id="rId217"/>
    <p:sldId id="1585" r:id="rId218"/>
    <p:sldId id="1586" r:id="rId219"/>
    <p:sldId id="820" r:id="rId220"/>
    <p:sldId id="821" r:id="rId221"/>
    <p:sldId id="1587" r:id="rId222"/>
    <p:sldId id="1588" r:id="rId223"/>
    <p:sldId id="1589" r:id="rId224"/>
    <p:sldId id="1590" r:id="rId225"/>
    <p:sldId id="1591" r:id="rId226"/>
    <p:sldId id="1592" r:id="rId227"/>
    <p:sldId id="1593" r:id="rId228"/>
    <p:sldId id="1594" r:id="rId229"/>
    <p:sldId id="1595" r:id="rId230"/>
    <p:sldId id="1596" r:id="rId231"/>
    <p:sldId id="832" r:id="rId232"/>
    <p:sldId id="833" r:id="rId233"/>
    <p:sldId id="1597" r:id="rId234"/>
    <p:sldId id="1598" r:id="rId235"/>
    <p:sldId id="1599" r:id="rId236"/>
    <p:sldId id="1600" r:id="rId237"/>
    <p:sldId id="1601" r:id="rId238"/>
    <p:sldId id="1602" r:id="rId239"/>
    <p:sldId id="1603" r:id="rId240"/>
    <p:sldId id="1604" r:id="rId241"/>
    <p:sldId id="1605" r:id="rId242"/>
    <p:sldId id="1606" r:id="rId243"/>
    <p:sldId id="844" r:id="rId244"/>
    <p:sldId id="845" r:id="rId245"/>
    <p:sldId id="846" r:id="rId246"/>
    <p:sldId id="1607" r:id="rId247"/>
    <p:sldId id="1608" r:id="rId248"/>
    <p:sldId id="1609" r:id="rId249"/>
    <p:sldId id="1610" r:id="rId250"/>
    <p:sldId id="1611" r:id="rId251"/>
    <p:sldId id="1612" r:id="rId252"/>
    <p:sldId id="1613" r:id="rId253"/>
    <p:sldId id="1614" r:id="rId254"/>
    <p:sldId id="1615" r:id="rId255"/>
    <p:sldId id="1616" r:id="rId256"/>
    <p:sldId id="857" r:id="rId257"/>
    <p:sldId id="858" r:id="rId258"/>
    <p:sldId id="1617" r:id="rId259"/>
    <p:sldId id="1618" r:id="rId260"/>
    <p:sldId id="1619" r:id="rId261"/>
    <p:sldId id="1620" r:id="rId262"/>
    <p:sldId id="1621" r:id="rId263"/>
    <p:sldId id="1622" r:id="rId264"/>
    <p:sldId id="1623" r:id="rId265"/>
    <p:sldId id="1624" r:id="rId266"/>
    <p:sldId id="1625" r:id="rId267"/>
    <p:sldId id="1626" r:id="rId268"/>
    <p:sldId id="1627" r:id="rId269"/>
    <p:sldId id="1628" r:id="rId270"/>
    <p:sldId id="1629" r:id="rId271"/>
    <p:sldId id="1630" r:id="rId272"/>
    <p:sldId id="1631" r:id="rId273"/>
    <p:sldId id="1632" r:id="rId274"/>
    <p:sldId id="1633" r:id="rId275"/>
    <p:sldId id="1634" r:id="rId276"/>
    <p:sldId id="1635" r:id="rId277"/>
    <p:sldId id="1636" r:id="rId278"/>
    <p:sldId id="1637" r:id="rId279"/>
    <p:sldId id="1638" r:id="rId280"/>
    <p:sldId id="881" r:id="rId281"/>
    <p:sldId id="882" r:id="rId282"/>
    <p:sldId id="883" r:id="rId283"/>
    <p:sldId id="884" r:id="rId284"/>
    <p:sldId id="885" r:id="rId285"/>
    <p:sldId id="886" r:id="rId286"/>
    <p:sldId id="887" r:id="rId287"/>
    <p:sldId id="1639" r:id="rId288"/>
    <p:sldId id="1640" r:id="rId289"/>
    <p:sldId id="1641" r:id="rId290"/>
    <p:sldId id="1642" r:id="rId291"/>
    <p:sldId id="1643" r:id="rId292"/>
    <p:sldId id="1644" r:id="rId293"/>
    <p:sldId id="894" r:id="rId294"/>
    <p:sldId id="895" r:id="rId295"/>
    <p:sldId id="1433" r:id="rId296"/>
    <p:sldId id="1434" r:id="rId297"/>
    <p:sldId id="901" r:id="rId298"/>
    <p:sldId id="902" r:id="rId299"/>
    <p:sldId id="903" r:id="rId300"/>
    <p:sldId id="904" r:id="rId301"/>
    <p:sldId id="905" r:id="rId302"/>
    <p:sldId id="1645" r:id="rId303"/>
    <p:sldId id="1646" r:id="rId304"/>
    <p:sldId id="1647" r:id="rId305"/>
    <p:sldId id="1648" r:id="rId306"/>
    <p:sldId id="1649" r:id="rId307"/>
    <p:sldId id="1650" r:id="rId308"/>
    <p:sldId id="912" r:id="rId309"/>
    <p:sldId id="913" r:id="rId310"/>
    <p:sldId id="914" r:id="rId311"/>
    <p:sldId id="916" r:id="rId312"/>
    <p:sldId id="918" r:id="rId313"/>
    <p:sldId id="1432" r:id="rId314"/>
    <p:sldId id="1651" r:id="rId315"/>
    <p:sldId id="1652" r:id="rId316"/>
    <p:sldId id="922" r:id="rId317"/>
    <p:sldId id="923" r:id="rId318"/>
    <p:sldId id="1653" r:id="rId319"/>
    <p:sldId id="1654" r:id="rId320"/>
    <p:sldId id="926" r:id="rId321"/>
    <p:sldId id="927" r:id="rId322"/>
    <p:sldId id="1655" r:id="rId323"/>
    <p:sldId id="1656" r:id="rId324"/>
    <p:sldId id="1657" r:id="rId325"/>
    <p:sldId id="1658" r:id="rId326"/>
    <p:sldId id="1659" r:id="rId327"/>
    <p:sldId id="1660" r:id="rId328"/>
    <p:sldId id="934" r:id="rId329"/>
    <p:sldId id="935" r:id="rId330"/>
    <p:sldId id="1435" r:id="rId331"/>
    <p:sldId id="1436" r:id="rId332"/>
    <p:sldId id="1437" r:id="rId333"/>
    <p:sldId id="1438" r:id="rId334"/>
    <p:sldId id="1661" r:id="rId335"/>
    <p:sldId id="1662" r:id="rId336"/>
    <p:sldId id="944" r:id="rId337"/>
    <p:sldId id="945" r:id="rId338"/>
    <p:sldId id="1663" r:id="rId339"/>
    <p:sldId id="1664" r:id="rId340"/>
    <p:sldId id="948" r:id="rId341"/>
    <p:sldId id="949" r:id="rId342"/>
    <p:sldId id="1665" r:id="rId343"/>
    <p:sldId id="1666" r:id="rId344"/>
    <p:sldId id="1667" r:id="rId345"/>
    <p:sldId id="1668" r:id="rId346"/>
    <p:sldId id="1669" r:id="rId347"/>
    <p:sldId id="1670" r:id="rId348"/>
    <p:sldId id="956" r:id="rId349"/>
    <p:sldId id="957" r:id="rId350"/>
    <p:sldId id="958" r:id="rId351"/>
    <p:sldId id="959" r:id="rId352"/>
    <p:sldId id="960" r:id="rId353"/>
    <p:sldId id="961" r:id="rId354"/>
    <p:sldId id="1671" r:id="rId355"/>
    <p:sldId id="1672" r:id="rId356"/>
    <p:sldId id="964" r:id="rId357"/>
    <p:sldId id="965" r:id="rId358"/>
    <p:sldId id="1673" r:id="rId359"/>
    <p:sldId id="1674" r:id="rId360"/>
    <p:sldId id="968" r:id="rId361"/>
    <p:sldId id="969" r:id="rId362"/>
    <p:sldId id="1675" r:id="rId363"/>
    <p:sldId id="1676" r:id="rId364"/>
    <p:sldId id="1677" r:id="rId365"/>
    <p:sldId id="1678" r:id="rId366"/>
    <p:sldId id="1679" r:id="rId367"/>
    <p:sldId id="1680" r:id="rId368"/>
    <p:sldId id="976" r:id="rId369"/>
    <p:sldId id="977" r:id="rId370"/>
    <p:sldId id="1429" r:id="rId371"/>
  </p:sldIdLst>
  <p:sldSz cx="9144000" cy="6858000" type="screen4x3"/>
  <p:notesSz cx="9942513" cy="6810375"/>
  <p:defaultTextStyle>
    <a:defPPr>
      <a:defRPr lang="ru-RU"/>
    </a:defPPr>
    <a:lvl1pPr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b="1" kern="1200">
        <a:solidFill>
          <a:schemeClr val="bg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b="1" kern="1200">
        <a:solidFill>
          <a:schemeClr val="bg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b="1" kern="1200">
        <a:solidFill>
          <a:schemeClr val="bg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b="1" kern="1200">
        <a:solidFill>
          <a:schemeClr val="bg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NICK" initials="N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FFF"/>
    <a:srgbClr val="00FF00"/>
    <a:srgbClr val="FF9900"/>
    <a:srgbClr val="FF9966"/>
    <a:srgbClr val="FF9933"/>
    <a:srgbClr val="FF66FF"/>
    <a:srgbClr val="0000FF"/>
    <a:srgbClr val="FFFFFF"/>
    <a:srgbClr val="0000CC"/>
    <a:srgbClr val="FF6699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 snapVertSplitter="1" vertBarState="minimized" horzBarState="maximized">
    <p:restoredLeft sz="15666" autoAdjust="0"/>
    <p:restoredTop sz="94622" autoAdjust="0"/>
  </p:normalViewPr>
  <p:slideViewPr>
    <p:cSldViewPr>
      <p:cViewPr>
        <p:scale>
          <a:sx n="75" d="100"/>
          <a:sy n="75" d="100"/>
        </p:scale>
        <p:origin x="-1544" y="3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303" Type="http://schemas.openxmlformats.org/officeDocument/2006/relationships/slide" Target="slides/slide302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45" Type="http://schemas.openxmlformats.org/officeDocument/2006/relationships/slide" Target="slides/slide344.xml"/><Relationship Id="rId366" Type="http://schemas.openxmlformats.org/officeDocument/2006/relationships/slide" Target="slides/slide365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68" Type="http://schemas.openxmlformats.org/officeDocument/2006/relationships/slide" Target="slides/slide267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35" Type="http://schemas.openxmlformats.org/officeDocument/2006/relationships/slide" Target="slides/slide334.xml"/><Relationship Id="rId356" Type="http://schemas.openxmlformats.org/officeDocument/2006/relationships/slide" Target="slides/slide355.xml"/><Relationship Id="rId377" Type="http://schemas.openxmlformats.org/officeDocument/2006/relationships/theme" Target="theme/theme1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slide" Target="slides/slide257.xml"/><Relationship Id="rId279" Type="http://schemas.openxmlformats.org/officeDocument/2006/relationships/slide" Target="slides/slide278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25" Type="http://schemas.openxmlformats.org/officeDocument/2006/relationships/slide" Target="slides/slide324.xml"/><Relationship Id="rId346" Type="http://schemas.openxmlformats.org/officeDocument/2006/relationships/slide" Target="slides/slide345.xml"/><Relationship Id="rId367" Type="http://schemas.openxmlformats.org/officeDocument/2006/relationships/slide" Target="slides/slide366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15" Type="http://schemas.openxmlformats.org/officeDocument/2006/relationships/slide" Target="slides/slide314.xml"/><Relationship Id="rId336" Type="http://schemas.openxmlformats.org/officeDocument/2006/relationships/slide" Target="slides/slide335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378" Type="http://schemas.openxmlformats.org/officeDocument/2006/relationships/tableStyles" Target="tableStyles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26" Type="http://schemas.openxmlformats.org/officeDocument/2006/relationships/slide" Target="slides/slide325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368" Type="http://schemas.openxmlformats.org/officeDocument/2006/relationships/slide" Target="slides/slide36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16" Type="http://schemas.openxmlformats.org/officeDocument/2006/relationships/slide" Target="slides/slide315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358" Type="http://schemas.openxmlformats.org/officeDocument/2006/relationships/slide" Target="slides/slide357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48" Type="http://schemas.openxmlformats.org/officeDocument/2006/relationships/slide" Target="slides/slide347.xml"/><Relationship Id="rId369" Type="http://schemas.openxmlformats.org/officeDocument/2006/relationships/slide" Target="slides/slide368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359" Type="http://schemas.openxmlformats.org/officeDocument/2006/relationships/slide" Target="slides/slide358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349" Type="http://schemas.openxmlformats.org/officeDocument/2006/relationships/slide" Target="slides/slide348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371" Type="http://schemas.openxmlformats.org/officeDocument/2006/relationships/slide" Target="slides/slide37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72" Type="http://schemas.openxmlformats.org/officeDocument/2006/relationships/notesMaster" Target="notesMasters/notesMaster1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slide" Target="slides/slide361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373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commentAuthors" Target="commentAuthors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presProps" Target="presProps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08422" cy="3405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1790" y="0"/>
            <a:ext cx="4308422" cy="3405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7F7FCE-FA7F-43DB-8D3E-E310BF40BA95}" type="datetimeFigureOut">
              <a:rPr lang="ru-RU" smtClean="0"/>
              <a:pPr/>
              <a:t>23.03.2025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6468674"/>
            <a:ext cx="4308422" cy="3405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1790" y="6468674"/>
            <a:ext cx="4308422" cy="3405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215598C-3C07-4BED-835D-A775E2579463}" type="slidenum">
              <a:rPr lang="ru-RU" smtClean="0"/>
              <a:pPr/>
              <a:t>‹#›</a:t>
            </a:fld>
            <a:endParaRPr lang="ru-RU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308422" cy="3405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631790" y="0"/>
            <a:ext cx="4308422" cy="3405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163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268663" y="511175"/>
            <a:ext cx="3405187" cy="25542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94252" y="3234928"/>
            <a:ext cx="7954010" cy="30646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468674"/>
            <a:ext cx="4308422" cy="3405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631790" y="6468674"/>
            <a:ext cx="4308422" cy="3405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3B46086F-DC21-45BE-B8B9-BF87333AD66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1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511F9E1-511B-46FE-98B0-F19D3492BFE4}" type="slidenum">
              <a:rPr lang="ru-RU" smtClean="0"/>
              <a:pPr/>
              <a:t>8</a:t>
            </a:fld>
            <a:endParaRPr lang="ru-RU" dirty="0" smtClean="0"/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2A8202F-ACA6-463A-8199-F1F640EDB6F2}" type="slidenum">
              <a:rPr lang="ru-RU" smtClean="0"/>
              <a:pPr/>
              <a:t>370</a:t>
            </a:fld>
            <a:endParaRPr lang="ru-RU" dirty="0" smtClean="0"/>
          </a:p>
        </p:txBody>
      </p:sp>
      <p:sp>
        <p:nvSpPr>
          <p:cNvPr id="23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F8887A-717B-4F43-AA8C-DF4C38AA485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72B8C7-BED2-4F32-B772-A7232E5372F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2126C6-B591-4D8F-A3D8-1CF19B816FF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4AF7E0-E58F-4EEA-8D4E-EF48D462C47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C918CA-F719-4368-A2B7-15C22CBC43A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38E601-685E-413C-A945-C0CBA470E34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02C590-5032-49BF-8182-8AF3FA43A09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8B6CE5-23E6-45F3-B6CD-888F37AE716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24FE41-4911-4D45-9BF0-E919685306C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5AD1E1-0929-4F7D-BF78-8E171209271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2C175B-66C6-438F-B2FD-841B8D0B72E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E3BBA833-2A96-44E6-B6D0-521DCAB1EC7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</a:t>
            </a:r>
            <a:r>
              <a:rPr lang="ru-RU" sz="4000" b="1" dirty="0" smtClean="0">
                <a:solidFill>
                  <a:schemeClr val="bg1"/>
                </a:solidFill>
              </a:rPr>
              <a:t>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4</a:t>
            </a:r>
            <a:r>
              <a:rPr lang="ru-RU" sz="2400" b="1" dirty="0" smtClean="0">
                <a:solidFill>
                  <a:schemeClr val="bg1"/>
                </a:solidFill>
              </a:rPr>
              <a:t/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accent3"/>
                </a:solidFill>
              </a:rPr>
              <a:t>Непосредственные </a:t>
            </a:r>
            <a:r>
              <a:rPr lang="ru-RU" sz="4000" b="1" dirty="0" smtClean="0">
                <a:solidFill>
                  <a:schemeClr val="accent3"/>
                </a:solidFill>
              </a:rPr>
              <a:t/>
            </a:r>
            <a:br>
              <a:rPr lang="ru-RU" sz="4000" b="1" dirty="0" smtClean="0">
                <a:solidFill>
                  <a:schemeClr val="accent3"/>
                </a:solidFill>
              </a:rPr>
            </a:br>
            <a:r>
              <a:rPr lang="ru-RU" sz="4000" b="1" dirty="0" smtClean="0">
                <a:solidFill>
                  <a:schemeClr val="accent3"/>
                </a:solidFill>
              </a:rPr>
              <a:t>умозаключения</a:t>
            </a:r>
            <a:endParaRPr lang="ru-RU" sz="4000" b="1" dirty="0" smtClean="0">
              <a:solidFill>
                <a:schemeClr val="bg1"/>
              </a:solidFill>
            </a:endParaRP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амка 2"/>
          <p:cNvSpPr/>
          <p:nvPr/>
        </p:nvSpPr>
        <p:spPr bwMode="auto">
          <a:xfrm>
            <a:off x="4357686" y="2428868"/>
            <a:ext cx="914400" cy="914400"/>
          </a:xfrm>
          <a:prstGeom prst="fram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2700000" y="1368000"/>
            <a:ext cx="3744000" cy="576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FF0000"/>
                </a:solidFill>
              </a:rPr>
              <a:t>Дедуктивные умозаключения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360000" y="2016000"/>
            <a:ext cx="4032000" cy="504000"/>
          </a:xfrm>
          <a:prstGeom prst="bevel">
            <a:avLst>
              <a:gd name="adj" fmla="val 125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Непосредственные умозаключения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0" name="AutoShape 4"/>
          <p:cNvSpPr>
            <a:spLocks noChangeArrowheads="1"/>
          </p:cNvSpPr>
          <p:nvPr/>
        </p:nvSpPr>
        <p:spPr bwMode="auto">
          <a:xfrm>
            <a:off x="4752000" y="2016000"/>
            <a:ext cx="4032000" cy="50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Силлогизмы</a:t>
            </a:r>
            <a:endParaRPr lang="ru-RU" dirty="0">
              <a:solidFill>
                <a:srgbClr val="CC0000"/>
              </a:solidFill>
            </a:endParaRPr>
          </a:p>
        </p:txBody>
      </p:sp>
      <p:sp>
        <p:nvSpPr>
          <p:cNvPr id="12" name="AutoShape 4"/>
          <p:cNvSpPr>
            <a:spLocks noChangeArrowheads="1"/>
          </p:cNvSpPr>
          <p:nvPr/>
        </p:nvSpPr>
        <p:spPr bwMode="auto">
          <a:xfrm>
            <a:off x="180000" y="3168000"/>
            <a:ext cx="2988000" cy="792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2000" rIns="72000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Умозаключения, основанные на </a:t>
            </a:r>
            <a:r>
              <a:rPr lang="ru-RU" sz="1400" dirty="0" smtClean="0">
                <a:solidFill>
                  <a:srgbClr val="FF0000"/>
                </a:solidFill>
              </a:rPr>
              <a:t>логических отношениях</a:t>
            </a:r>
            <a:r>
              <a:rPr lang="ru-RU" sz="1400" dirty="0" smtClean="0">
                <a:solidFill>
                  <a:srgbClr val="0000FF"/>
                </a:solidFill>
              </a:rPr>
              <a:t> между суждениями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3" name="AutoShape 4"/>
          <p:cNvSpPr>
            <a:spLocks noChangeArrowheads="1"/>
          </p:cNvSpPr>
          <p:nvPr/>
        </p:nvSpPr>
        <p:spPr bwMode="auto">
          <a:xfrm>
            <a:off x="504000" y="504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субконтрарности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4" name="AutoShape 4"/>
          <p:cNvSpPr>
            <a:spLocks noChangeArrowheads="1"/>
          </p:cNvSpPr>
          <p:nvPr/>
        </p:nvSpPr>
        <p:spPr bwMode="auto">
          <a:xfrm>
            <a:off x="504000" y="396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контрадикторности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5" name="AutoShape 4"/>
          <p:cNvSpPr>
            <a:spLocks noChangeArrowheads="1"/>
          </p:cNvSpPr>
          <p:nvPr/>
        </p:nvSpPr>
        <p:spPr bwMode="auto">
          <a:xfrm>
            <a:off x="504000" y="450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контрарности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6" name="AutoShape 4"/>
          <p:cNvSpPr>
            <a:spLocks noChangeArrowheads="1"/>
          </p:cNvSpPr>
          <p:nvPr/>
        </p:nvSpPr>
        <p:spPr bwMode="auto">
          <a:xfrm>
            <a:off x="6300000" y="4068000"/>
            <a:ext cx="2160000" cy="86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Условные силлогизмы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17" name="AutoShape 4"/>
          <p:cNvSpPr>
            <a:spLocks noChangeArrowheads="1"/>
          </p:cNvSpPr>
          <p:nvPr/>
        </p:nvSpPr>
        <p:spPr bwMode="auto">
          <a:xfrm>
            <a:off x="6300000" y="4932000"/>
            <a:ext cx="2160000" cy="86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Разделительные силлогизмы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18" name="AutoShape 4"/>
          <p:cNvSpPr>
            <a:spLocks noChangeArrowheads="1"/>
          </p:cNvSpPr>
          <p:nvPr/>
        </p:nvSpPr>
        <p:spPr bwMode="auto">
          <a:xfrm>
            <a:off x="6300000" y="5796000"/>
            <a:ext cx="2160000" cy="86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Условно-разделительные силлогизмы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19" name="AutoShape 4"/>
          <p:cNvSpPr>
            <a:spLocks noChangeArrowheads="1"/>
          </p:cNvSpPr>
          <p:nvPr/>
        </p:nvSpPr>
        <p:spPr bwMode="auto">
          <a:xfrm>
            <a:off x="6300000" y="3204000"/>
            <a:ext cx="2160000" cy="86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Простые категорические силлогизмы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20" name="Line 5"/>
          <p:cNvSpPr>
            <a:spLocks noChangeShapeType="1"/>
          </p:cNvSpPr>
          <p:nvPr/>
        </p:nvSpPr>
        <p:spPr bwMode="auto">
          <a:xfrm>
            <a:off x="2376000" y="1656000"/>
            <a:ext cx="324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21" name="Line 12"/>
          <p:cNvSpPr>
            <a:spLocks noChangeShapeType="1"/>
          </p:cNvSpPr>
          <p:nvPr/>
        </p:nvSpPr>
        <p:spPr bwMode="auto">
          <a:xfrm>
            <a:off x="6444000" y="1656000"/>
            <a:ext cx="324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24" name="AutoShape 7"/>
          <p:cNvCxnSpPr>
            <a:cxnSpLocks noChangeShapeType="1"/>
          </p:cNvCxnSpPr>
          <p:nvPr/>
        </p:nvCxnSpPr>
        <p:spPr bwMode="auto">
          <a:xfrm>
            <a:off x="2376000" y="1656000"/>
            <a:ext cx="1588" cy="36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5" name="AutoShape 7"/>
          <p:cNvCxnSpPr>
            <a:cxnSpLocks noChangeShapeType="1"/>
          </p:cNvCxnSpPr>
          <p:nvPr/>
        </p:nvCxnSpPr>
        <p:spPr bwMode="auto">
          <a:xfrm>
            <a:off x="6768000" y="1656000"/>
            <a:ext cx="0" cy="36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6" name="AutoShape 7"/>
          <p:cNvCxnSpPr>
            <a:cxnSpLocks noChangeShapeType="1"/>
          </p:cNvCxnSpPr>
          <p:nvPr/>
        </p:nvCxnSpPr>
        <p:spPr bwMode="auto">
          <a:xfrm>
            <a:off x="504000" y="2520000"/>
            <a:ext cx="1588" cy="648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7" name="AutoShape 7"/>
          <p:cNvCxnSpPr>
            <a:cxnSpLocks noChangeShapeType="1"/>
          </p:cNvCxnSpPr>
          <p:nvPr/>
        </p:nvCxnSpPr>
        <p:spPr bwMode="auto">
          <a:xfrm>
            <a:off x="4248000" y="2520000"/>
            <a:ext cx="1588" cy="648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sp>
        <p:nvSpPr>
          <p:cNvPr id="30" name="Line 5"/>
          <p:cNvSpPr>
            <a:spLocks noChangeShapeType="1"/>
          </p:cNvSpPr>
          <p:nvPr/>
        </p:nvSpPr>
        <p:spPr bwMode="auto">
          <a:xfrm>
            <a:off x="5832000" y="423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32" name="AutoShape 7"/>
          <p:cNvCxnSpPr>
            <a:cxnSpLocks noChangeShapeType="1"/>
          </p:cNvCxnSpPr>
          <p:nvPr/>
        </p:nvCxnSpPr>
        <p:spPr bwMode="auto">
          <a:xfrm>
            <a:off x="324000" y="3960000"/>
            <a:ext cx="1588" cy="27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33" name="AutoShape 7"/>
          <p:cNvCxnSpPr>
            <a:cxnSpLocks noChangeShapeType="1"/>
          </p:cNvCxnSpPr>
          <p:nvPr/>
        </p:nvCxnSpPr>
        <p:spPr bwMode="auto">
          <a:xfrm>
            <a:off x="8640000" y="2520000"/>
            <a:ext cx="1588" cy="1116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34" name="Line 12"/>
          <p:cNvSpPr>
            <a:spLocks noChangeShapeType="1"/>
          </p:cNvSpPr>
          <p:nvPr/>
        </p:nvSpPr>
        <p:spPr bwMode="auto">
          <a:xfrm>
            <a:off x="324000" y="423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35" name="Line 12"/>
          <p:cNvSpPr>
            <a:spLocks noChangeShapeType="1"/>
          </p:cNvSpPr>
          <p:nvPr/>
        </p:nvSpPr>
        <p:spPr bwMode="auto">
          <a:xfrm>
            <a:off x="324000" y="477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36" name="Line 12"/>
          <p:cNvSpPr>
            <a:spLocks noChangeShapeType="1"/>
          </p:cNvSpPr>
          <p:nvPr/>
        </p:nvSpPr>
        <p:spPr bwMode="auto">
          <a:xfrm>
            <a:off x="324000" y="531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37" name="Line 5"/>
          <p:cNvSpPr>
            <a:spLocks noChangeShapeType="1"/>
          </p:cNvSpPr>
          <p:nvPr/>
        </p:nvSpPr>
        <p:spPr bwMode="auto">
          <a:xfrm>
            <a:off x="8460000" y="3636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39" name="AutoShape 7"/>
          <p:cNvCxnSpPr>
            <a:cxnSpLocks noChangeShapeType="1"/>
          </p:cNvCxnSpPr>
          <p:nvPr/>
        </p:nvCxnSpPr>
        <p:spPr bwMode="auto">
          <a:xfrm>
            <a:off x="324000" y="531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41" name="Line 12"/>
          <p:cNvSpPr>
            <a:spLocks noChangeShapeType="1"/>
          </p:cNvSpPr>
          <p:nvPr/>
        </p:nvSpPr>
        <p:spPr bwMode="auto">
          <a:xfrm>
            <a:off x="324000" y="585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42" name="Line 5"/>
          <p:cNvSpPr>
            <a:spLocks noChangeShapeType="1"/>
          </p:cNvSpPr>
          <p:nvPr/>
        </p:nvSpPr>
        <p:spPr bwMode="auto">
          <a:xfrm>
            <a:off x="8460000" y="450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43" name="Line 5"/>
          <p:cNvSpPr>
            <a:spLocks noChangeShapeType="1"/>
          </p:cNvSpPr>
          <p:nvPr/>
        </p:nvSpPr>
        <p:spPr bwMode="auto">
          <a:xfrm>
            <a:off x="8460000" y="5364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44" name="AutoShape 7"/>
          <p:cNvCxnSpPr>
            <a:cxnSpLocks noChangeShapeType="1"/>
          </p:cNvCxnSpPr>
          <p:nvPr/>
        </p:nvCxnSpPr>
        <p:spPr bwMode="auto">
          <a:xfrm>
            <a:off x="324000" y="423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45" name="AutoShape 7"/>
          <p:cNvCxnSpPr>
            <a:cxnSpLocks noChangeShapeType="1"/>
          </p:cNvCxnSpPr>
          <p:nvPr/>
        </p:nvCxnSpPr>
        <p:spPr bwMode="auto">
          <a:xfrm>
            <a:off x="324000" y="477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48" name="Rectangle 2"/>
          <p:cNvSpPr txBox="1">
            <a:spLocks noChangeArrowheads="1"/>
          </p:cNvSpPr>
          <p:nvPr/>
        </p:nvSpPr>
        <p:spPr>
          <a:xfrm>
            <a:off x="0" y="274638"/>
            <a:ext cx="9144000" cy="792000"/>
          </a:xfrm>
          <a:prstGeom prst="rect">
            <a:avLst/>
          </a:prstGeom>
        </p:spPr>
        <p:txBody>
          <a:bodyPr anchor="ctr" anchorCtr="0"/>
          <a:lstStyle/>
          <a:p>
            <a:pPr lvl="0" algn="ctr"/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Умозаключение как форма мышления </a:t>
            </a:r>
            <a:r>
              <a:rPr lang="ru-RU" sz="2800" dirty="0" smtClean="0"/>
              <a:t>Непосредственные умозаключения и силлогизмы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9" name="AutoShape 4"/>
          <p:cNvSpPr>
            <a:spLocks noChangeArrowheads="1"/>
          </p:cNvSpPr>
          <p:nvPr/>
        </p:nvSpPr>
        <p:spPr bwMode="auto">
          <a:xfrm>
            <a:off x="3168000" y="3168000"/>
            <a:ext cx="2988000" cy="792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2000" rIns="72000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Умозаключения, основанные на </a:t>
            </a:r>
            <a:r>
              <a:rPr lang="ru-RU" sz="1400" dirty="0" smtClean="0">
                <a:solidFill>
                  <a:srgbClr val="FF0000"/>
                </a:solidFill>
              </a:rPr>
              <a:t>преобразовании формы</a:t>
            </a:r>
            <a:r>
              <a:rPr lang="ru-RU" sz="1400" dirty="0" smtClean="0">
                <a:solidFill>
                  <a:srgbClr val="0000FF"/>
                </a:solidFill>
              </a:rPr>
              <a:t> категорических суждений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0" name="AutoShape 4"/>
          <p:cNvSpPr>
            <a:spLocks noChangeArrowheads="1"/>
          </p:cNvSpPr>
          <p:nvPr/>
        </p:nvSpPr>
        <p:spPr bwMode="auto">
          <a:xfrm>
            <a:off x="504000" y="558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подчинения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1" name="AutoShape 4"/>
          <p:cNvSpPr>
            <a:spLocks noChangeArrowheads="1"/>
          </p:cNvSpPr>
          <p:nvPr/>
        </p:nvSpPr>
        <p:spPr bwMode="auto">
          <a:xfrm>
            <a:off x="504000" y="612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равнозначности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2" name="AutoShape 4"/>
          <p:cNvSpPr>
            <a:spLocks noChangeArrowheads="1"/>
          </p:cNvSpPr>
          <p:nvPr/>
        </p:nvSpPr>
        <p:spPr bwMode="auto">
          <a:xfrm>
            <a:off x="3240000" y="396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Превращение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3" name="AutoShape 4"/>
          <p:cNvSpPr>
            <a:spLocks noChangeArrowheads="1"/>
          </p:cNvSpPr>
          <p:nvPr/>
        </p:nvSpPr>
        <p:spPr bwMode="auto">
          <a:xfrm>
            <a:off x="3240000" y="450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Обращение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4" name="AutoShape 4"/>
          <p:cNvSpPr>
            <a:spLocks noChangeArrowheads="1"/>
          </p:cNvSpPr>
          <p:nvPr/>
        </p:nvSpPr>
        <p:spPr bwMode="auto">
          <a:xfrm>
            <a:off x="3240000" y="504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Противопоставление предикату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5" name="AutoShape 4"/>
          <p:cNvSpPr>
            <a:spLocks noChangeArrowheads="1"/>
          </p:cNvSpPr>
          <p:nvPr/>
        </p:nvSpPr>
        <p:spPr bwMode="auto">
          <a:xfrm>
            <a:off x="3240000" y="558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Противопоставление субъекту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6" name="AutoShape 4"/>
          <p:cNvSpPr>
            <a:spLocks noChangeArrowheads="1"/>
          </p:cNvSpPr>
          <p:nvPr/>
        </p:nvSpPr>
        <p:spPr bwMode="auto">
          <a:xfrm>
            <a:off x="3240000" y="612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Превращение через противоположение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7" name="Text Box 7"/>
          <p:cNvSpPr txBox="1">
            <a:spLocks noChangeArrowheads="1"/>
          </p:cNvSpPr>
          <p:nvPr/>
        </p:nvSpPr>
        <p:spPr bwMode="auto">
          <a:xfrm>
            <a:off x="1080000" y="2520000"/>
            <a:ext cx="2592000" cy="576000"/>
          </a:xfrm>
          <a:prstGeom prst="rect">
            <a:avLst/>
          </a:prstGeom>
          <a:solidFill>
            <a:srgbClr val="00FFFF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умозаключения, в которых </a:t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>новое знание в</a:t>
            </a:r>
            <a:r>
              <a:rPr lang="ru-RU" sz="1400" b="1" dirty="0" smtClean="0">
                <a:solidFill>
                  <a:srgbClr val="0000FF"/>
                </a:solidFill>
              </a:rPr>
              <a:t>ыводится </a:t>
            </a:r>
            <a:br>
              <a:rPr lang="ru-RU" sz="1400" b="1" dirty="0" smtClean="0">
                <a:solidFill>
                  <a:srgbClr val="0000FF"/>
                </a:solidFill>
              </a:rPr>
            </a:br>
            <a:r>
              <a:rPr lang="ru-RU" sz="1400" b="1" dirty="0" smtClean="0">
                <a:solidFill>
                  <a:srgbClr val="FF0000"/>
                </a:solidFill>
              </a:rPr>
              <a:t>из единственной посылки</a:t>
            </a:r>
            <a:endParaRPr lang="ru-RU" sz="1600" b="1" dirty="0">
              <a:solidFill>
                <a:srgbClr val="FF0000"/>
              </a:solidFill>
            </a:endParaRPr>
          </a:p>
        </p:txBody>
      </p:sp>
      <p:sp>
        <p:nvSpPr>
          <p:cNvPr id="58" name="Text Box 7"/>
          <p:cNvSpPr txBox="1">
            <a:spLocks noChangeArrowheads="1"/>
          </p:cNvSpPr>
          <p:nvPr/>
        </p:nvSpPr>
        <p:spPr bwMode="auto">
          <a:xfrm>
            <a:off x="5508000" y="2520000"/>
            <a:ext cx="2592000" cy="576000"/>
          </a:xfrm>
          <a:prstGeom prst="rect">
            <a:avLst/>
          </a:prstGeom>
          <a:solidFill>
            <a:srgbClr val="FFFFCC"/>
          </a:solidFill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умозаключения, в которых новое знание в</a:t>
            </a:r>
            <a:r>
              <a:rPr lang="ru-RU" sz="1400" b="1" dirty="0" smtClean="0">
                <a:solidFill>
                  <a:srgbClr val="0000FF"/>
                </a:solidFill>
              </a:rPr>
              <a:t>ыводится </a:t>
            </a:r>
            <a:br>
              <a:rPr lang="ru-RU" sz="1400" b="1" dirty="0" smtClean="0">
                <a:solidFill>
                  <a:srgbClr val="0000FF"/>
                </a:solidFill>
              </a:rPr>
            </a:br>
            <a:r>
              <a:rPr lang="ru-RU" sz="1400" b="1" dirty="0" smtClean="0">
                <a:solidFill>
                  <a:srgbClr val="0000FF"/>
                </a:solidFill>
              </a:rPr>
              <a:t>из </a:t>
            </a:r>
            <a:r>
              <a:rPr lang="ru-RU" sz="1400" b="1" dirty="0" smtClean="0">
                <a:solidFill>
                  <a:srgbClr val="FF0000"/>
                </a:solidFill>
              </a:rPr>
              <a:t>двух и более посылок</a:t>
            </a:r>
            <a:endParaRPr lang="ru-RU" sz="1600" b="1" dirty="0">
              <a:solidFill>
                <a:srgbClr val="FF0000"/>
              </a:solidFill>
            </a:endParaRPr>
          </a:p>
        </p:txBody>
      </p:sp>
      <p:sp>
        <p:nvSpPr>
          <p:cNvPr id="59" name="Line 5"/>
          <p:cNvSpPr>
            <a:spLocks noChangeShapeType="1"/>
          </p:cNvSpPr>
          <p:nvPr/>
        </p:nvSpPr>
        <p:spPr bwMode="auto">
          <a:xfrm>
            <a:off x="8460000" y="6228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60" name="AutoShape 7"/>
          <p:cNvCxnSpPr>
            <a:cxnSpLocks noChangeShapeType="1"/>
          </p:cNvCxnSpPr>
          <p:nvPr/>
        </p:nvCxnSpPr>
        <p:spPr bwMode="auto">
          <a:xfrm>
            <a:off x="8640000" y="3636000"/>
            <a:ext cx="1588" cy="864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63" name="AutoShape 7"/>
          <p:cNvCxnSpPr>
            <a:cxnSpLocks noChangeShapeType="1"/>
          </p:cNvCxnSpPr>
          <p:nvPr/>
        </p:nvCxnSpPr>
        <p:spPr bwMode="auto">
          <a:xfrm>
            <a:off x="8640000" y="4500000"/>
            <a:ext cx="1588" cy="864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64" name="AutoShape 7"/>
          <p:cNvCxnSpPr>
            <a:cxnSpLocks noChangeShapeType="1"/>
          </p:cNvCxnSpPr>
          <p:nvPr/>
        </p:nvCxnSpPr>
        <p:spPr bwMode="auto">
          <a:xfrm>
            <a:off x="8640000" y="5364000"/>
            <a:ext cx="1588" cy="864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65" name="AutoShape 7"/>
          <p:cNvCxnSpPr>
            <a:cxnSpLocks noChangeShapeType="1"/>
          </p:cNvCxnSpPr>
          <p:nvPr/>
        </p:nvCxnSpPr>
        <p:spPr bwMode="auto">
          <a:xfrm>
            <a:off x="324000" y="585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66" name="Line 12"/>
          <p:cNvSpPr>
            <a:spLocks noChangeShapeType="1"/>
          </p:cNvSpPr>
          <p:nvPr/>
        </p:nvSpPr>
        <p:spPr bwMode="auto">
          <a:xfrm>
            <a:off x="324000" y="639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67" name="AutoShape 7"/>
          <p:cNvCxnSpPr>
            <a:cxnSpLocks noChangeShapeType="1"/>
          </p:cNvCxnSpPr>
          <p:nvPr/>
        </p:nvCxnSpPr>
        <p:spPr bwMode="auto">
          <a:xfrm>
            <a:off x="6012000" y="3960000"/>
            <a:ext cx="1588" cy="27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68" name="Line 5"/>
          <p:cNvSpPr>
            <a:spLocks noChangeShapeType="1"/>
          </p:cNvSpPr>
          <p:nvPr/>
        </p:nvSpPr>
        <p:spPr bwMode="auto">
          <a:xfrm>
            <a:off x="5832000" y="477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69" name="Line 5"/>
          <p:cNvSpPr>
            <a:spLocks noChangeShapeType="1"/>
          </p:cNvSpPr>
          <p:nvPr/>
        </p:nvSpPr>
        <p:spPr bwMode="auto">
          <a:xfrm>
            <a:off x="5832000" y="531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70" name="Line 5"/>
          <p:cNvSpPr>
            <a:spLocks noChangeShapeType="1"/>
          </p:cNvSpPr>
          <p:nvPr/>
        </p:nvSpPr>
        <p:spPr bwMode="auto">
          <a:xfrm>
            <a:off x="5832000" y="585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71" name="Line 5"/>
          <p:cNvSpPr>
            <a:spLocks noChangeShapeType="1"/>
          </p:cNvSpPr>
          <p:nvPr/>
        </p:nvSpPr>
        <p:spPr bwMode="auto">
          <a:xfrm>
            <a:off x="5832000" y="639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72" name="AutoShape 7"/>
          <p:cNvCxnSpPr>
            <a:cxnSpLocks noChangeShapeType="1"/>
          </p:cNvCxnSpPr>
          <p:nvPr/>
        </p:nvCxnSpPr>
        <p:spPr bwMode="auto">
          <a:xfrm>
            <a:off x="6012000" y="423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73" name="AutoShape 7"/>
          <p:cNvCxnSpPr>
            <a:cxnSpLocks noChangeShapeType="1"/>
          </p:cNvCxnSpPr>
          <p:nvPr/>
        </p:nvCxnSpPr>
        <p:spPr bwMode="auto">
          <a:xfrm>
            <a:off x="6012000" y="477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74" name="AutoShape 7"/>
          <p:cNvCxnSpPr>
            <a:cxnSpLocks noChangeShapeType="1"/>
          </p:cNvCxnSpPr>
          <p:nvPr/>
        </p:nvCxnSpPr>
        <p:spPr bwMode="auto">
          <a:xfrm>
            <a:off x="6012000" y="531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75" name="AutoShape 7"/>
          <p:cNvCxnSpPr>
            <a:cxnSpLocks noChangeShapeType="1"/>
          </p:cNvCxnSpPr>
          <p:nvPr/>
        </p:nvCxnSpPr>
        <p:spPr bwMode="auto">
          <a:xfrm>
            <a:off x="6012000" y="585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000"/>
                            </p:stCondLst>
                            <p:childTnLst>
                              <p:par>
                                <p:cTn id="1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500"/>
                            </p:stCondLst>
                            <p:childTnLst>
                              <p:par>
                                <p:cTn id="1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500"/>
                            </p:stCondLst>
                            <p:childTnLst>
                              <p:par>
                                <p:cTn id="17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00"/>
                            </p:stCondLst>
                            <p:childTnLst>
                              <p:par>
                                <p:cTn id="18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000"/>
                            </p:stCondLst>
                            <p:childTnLst>
                              <p:par>
                                <p:cTn id="1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500"/>
                            </p:stCondLst>
                            <p:childTnLst>
                              <p:par>
                                <p:cTn id="20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2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500"/>
                            </p:stCondLst>
                            <p:childTnLst>
                              <p:par>
                                <p:cTn id="2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1000"/>
                            </p:stCondLst>
                            <p:childTnLst>
                              <p:par>
                                <p:cTn id="21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500"/>
                            </p:stCondLst>
                            <p:childTnLst>
                              <p:par>
                                <p:cTn id="2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1000"/>
                            </p:stCondLst>
                            <p:childTnLst>
                              <p:par>
                                <p:cTn id="24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1000"/>
                            </p:stCondLst>
                            <p:childTnLst>
                              <p:par>
                                <p:cTn id="26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30" grpId="0" animBg="1"/>
      <p:bldP spid="34" grpId="0" animBg="1"/>
      <p:bldP spid="35" grpId="0" animBg="1"/>
      <p:bldP spid="36" grpId="0" animBg="1"/>
      <p:bldP spid="37" grpId="0" animBg="1"/>
      <p:bldP spid="41" grpId="0" animBg="1"/>
      <p:bldP spid="42" grpId="0" animBg="1"/>
      <p:bldP spid="43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6" grpId="0" animBg="1"/>
      <p:bldP spid="68" grpId="0" animBg="1"/>
      <p:bldP spid="69" grpId="0" animBg="1"/>
      <p:bldP spid="70" grpId="0" animBg="1"/>
      <p:bldP spid="71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863101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0"/>
                            </p:stCondLst>
                            <p:childTnLst>
                              <p:par>
                                <p:cTn id="6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5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82" grpId="0" animBg="1"/>
      <p:bldP spid="83" grpId="0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 rot="16200000">
            <a:off x="-863101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5400000">
            <a:off x="8028687" y="3132000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7599862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1" name="TextBox 50"/>
          <p:cNvSpPr txBox="1"/>
          <p:nvPr/>
        </p:nvSpPr>
        <p:spPr>
          <a:xfrm>
            <a:off x="464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6588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6" name="TextBox 35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000"/>
                            </p:stCondLst>
                            <p:childTnLst>
                              <p:par>
                                <p:cTn id="5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800" decel="100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7" grpId="0" animBg="1"/>
      <p:bldP spid="91" grpId="0" animBg="1"/>
      <p:bldP spid="92" grpId="0" animBg="1"/>
      <p:bldP spid="93" grpId="0" animBg="1"/>
      <p:bldP spid="44" grpId="0" animBg="1"/>
      <p:bldP spid="46" grpId="0" animBg="1"/>
      <p:bldP spid="51" grpId="0" animBg="1"/>
      <p:bldP spid="52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863101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1" name="TextBox 50"/>
          <p:cNvSpPr txBox="1"/>
          <p:nvPr/>
        </p:nvSpPr>
        <p:spPr>
          <a:xfrm rot="5400000">
            <a:off x="8028687" y="3132000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 rot="5400000">
            <a:off x="7599862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588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6" name="TextBox 35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37" name="TextBox 36"/>
          <p:cNvSpPr txBox="1"/>
          <p:nvPr/>
        </p:nvSpPr>
        <p:spPr>
          <a:xfrm>
            <a:off x="464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0"/>
                            </p:stCondLst>
                            <p:childTnLst>
                              <p:par>
                                <p:cTn id="6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500"/>
                            </p:stCondLst>
                            <p:childTnLst>
                              <p:par>
                                <p:cTn id="7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0"/>
                            </p:stCondLst>
                            <p:childTnLst>
                              <p:par>
                                <p:cTn id="8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3" grpId="0" animBg="1"/>
      <p:bldP spid="74" grpId="0" animBg="1"/>
      <p:bldP spid="75" grpId="0" animBg="1"/>
      <p:bldP spid="51" grpId="0" animBg="1"/>
      <p:bldP spid="51" grpId="1" animBg="1"/>
      <p:bldP spid="55" grpId="0" animBg="1"/>
      <p:bldP spid="55" grpId="1" animBg="1"/>
      <p:bldP spid="56" grpId="0" animBg="1"/>
      <p:bldP spid="56" grpId="1" animBg="1"/>
      <p:bldP spid="37" grpId="0" animBg="1"/>
      <p:bldP spid="37" grpId="1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36000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2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864000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864000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3101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21" name="TextBox 20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800" decel="100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500"/>
                            </p:stCondLst>
                            <p:childTnLst>
                              <p:par>
                                <p:cTn id="80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500"/>
                            </p:stCondLst>
                            <p:childTnLst>
                              <p:par>
                                <p:cTn id="8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82" grpId="0" animBg="1"/>
      <p:bldP spid="83" grpId="0" animBg="1"/>
      <p:bldP spid="40" grpId="0" animBg="1"/>
      <p:bldP spid="32" grpId="0" animBg="1"/>
      <p:bldP spid="33" grpId="0" animBg="1"/>
      <p:bldP spid="21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2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864000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864000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3101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500"/>
                            </p:stCondLst>
                            <p:childTnLst>
                              <p:par>
                                <p:cTn id="4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500"/>
                            </p:stCondLst>
                            <p:childTnLst>
                              <p:par>
                                <p:cTn id="4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0"/>
                            </p:stCondLst>
                            <p:childTnLst>
                              <p:par>
                                <p:cTn id="5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500"/>
                            </p:stCondLst>
                            <p:childTnLst>
                              <p:par>
                                <p:cTn id="8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500"/>
                            </p:stCondLst>
                            <p:childTnLst>
                              <p:par>
                                <p:cTn id="85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7" grpId="0" animBg="1"/>
      <p:bldP spid="67" grpId="1" animBg="1"/>
      <p:bldP spid="82" grpId="0" animBg="1"/>
      <p:bldP spid="83" grpId="0" animBg="1"/>
      <p:bldP spid="40" grpId="0" animBg="1"/>
      <p:bldP spid="40" grpId="1" animBg="1"/>
      <p:bldP spid="32" grpId="0" animBg="1"/>
      <p:bldP spid="32" grpId="1" animBg="1"/>
      <p:bldP spid="33" grpId="0" animBg="1"/>
      <p:bldP spid="33" grpId="1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36000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2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864000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5200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00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824000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28687" y="3132000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864000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0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823999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3101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599862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64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500"/>
                            </p:stCondLst>
                            <p:childTnLst>
                              <p:par>
                                <p:cTn id="80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500"/>
                            </p:stCondLst>
                            <p:childTnLst>
                              <p:par>
                                <p:cTn id="8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87" grpId="0" animBg="1"/>
      <p:bldP spid="91" grpId="0" animBg="1"/>
      <p:bldP spid="92" grpId="0" animBg="1"/>
      <p:bldP spid="93" grpId="0" animBg="1"/>
      <p:bldP spid="41" grpId="0" animBg="1"/>
      <p:bldP spid="34" grpId="0" animBg="1"/>
      <p:bldP spid="35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2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864000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5200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00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823999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28687" y="3132000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864000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0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824000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3101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599862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64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500"/>
                            </p:stCondLst>
                            <p:childTnLst>
                              <p:par>
                                <p:cTn id="4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500"/>
                            </p:stCondLst>
                            <p:childTnLst>
                              <p:par>
                                <p:cTn id="4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0"/>
                            </p:stCondLst>
                            <p:childTnLst>
                              <p:par>
                                <p:cTn id="5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500"/>
                            </p:stCondLst>
                            <p:childTnLst>
                              <p:par>
                                <p:cTn id="8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500"/>
                            </p:stCondLst>
                            <p:childTnLst>
                              <p:par>
                                <p:cTn id="85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6" grpId="1" animBg="1"/>
      <p:bldP spid="87" grpId="0" animBg="1"/>
      <p:bldP spid="91" grpId="0" animBg="1"/>
      <p:bldP spid="92" grpId="0" animBg="1"/>
      <p:bldP spid="93" grpId="0" animBg="1"/>
      <p:bldP spid="41" grpId="0" animBg="1"/>
      <p:bldP spid="41" grpId="1" animBg="1"/>
      <p:bldP spid="34" grpId="0" animBg="1"/>
      <p:bldP spid="34" grpId="1" animBg="1"/>
      <p:bldP spid="35" grpId="0" animBg="1"/>
      <p:bldP spid="35" grpId="1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бес-крылые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крылатые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крылатые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бес-крылые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4" name="TextBox 5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94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2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500"/>
                            </p:stCondLst>
                            <p:childTnLst>
                              <p:par>
                                <p:cTn id="9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000"/>
                            </p:stCondLst>
                            <p:childTnLst>
                              <p:par>
                                <p:cTn id="10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000"/>
                            </p:stCondLst>
                            <p:childTnLst>
                              <p:par>
                                <p:cTn id="10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500"/>
                            </p:stCondLst>
                            <p:childTnLst>
                              <p:par>
                                <p:cTn id="1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500"/>
                            </p:stCondLst>
                            <p:childTnLst>
                              <p:par>
                                <p:cTn id="11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0"/>
                            </p:stCondLst>
                            <p:childTnLst>
                              <p:par>
                                <p:cTn id="12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500"/>
                            </p:stCondLst>
                            <p:childTnLst>
                              <p:par>
                                <p:cTn id="1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2000"/>
                            </p:stCondLst>
                            <p:childTnLst>
                              <p:par>
                                <p:cTn id="14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3000"/>
                            </p:stCondLst>
                            <p:childTnLst>
                              <p:par>
                                <p:cTn id="1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3500"/>
                            </p:stCondLst>
                            <p:childTnLst>
                              <p:par>
                                <p:cTn id="1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4500"/>
                            </p:stCondLst>
                            <p:childTnLst>
                              <p:par>
                                <p:cTn id="1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0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500"/>
                            </p:stCondLst>
                            <p:childTnLst>
                              <p:par>
                                <p:cTn id="17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4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500"/>
                            </p:stCondLst>
                            <p:childTnLst>
                              <p:par>
                                <p:cTn id="17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2000"/>
                            </p:stCondLst>
                            <p:childTnLst>
                              <p:par>
                                <p:cTn id="18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5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3000"/>
                            </p:stCondLst>
                            <p:childTnLst>
                              <p:par>
                                <p:cTn id="187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3500"/>
                            </p:stCondLst>
                            <p:childTnLst>
                              <p:par>
                                <p:cTn id="19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4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500"/>
                            </p:stCondLst>
                            <p:childTnLst>
                              <p:par>
                                <p:cTn id="19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5000"/>
                            </p:stCondLst>
                            <p:childTnLst>
                              <p:par>
                                <p:cTn id="20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5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53" grpId="0" animBg="1"/>
      <p:bldP spid="55" grpId="0" animBg="1"/>
      <p:bldP spid="56" grpId="0" animBg="1"/>
      <p:bldP spid="99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6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рогатые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безрогие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4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безрогие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000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000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рогатые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7" name="TextBox 46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8" name="TextBox 47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9" name="TextBox 48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2592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77832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500"/>
                            </p:stCondLst>
                            <p:childTnLst>
                              <p:par>
                                <p:cTn id="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5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0"/>
                            </p:stCondLst>
                            <p:childTnLst>
                              <p:par>
                                <p:cTn id="10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500"/>
                            </p:stCondLst>
                            <p:childTnLst>
                              <p:par>
                                <p:cTn id="11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500"/>
                            </p:stCondLst>
                            <p:childTnLst>
                              <p:par>
                                <p:cTn id="11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800" decel="100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800" decel="100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000"/>
                            </p:stCondLst>
                            <p:childTnLst>
                              <p:par>
                                <p:cTn id="1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5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3500"/>
                            </p:stCondLst>
                            <p:childTnLst>
                              <p:par>
                                <p:cTn id="1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4000"/>
                            </p:stCondLst>
                            <p:childTnLst>
                              <p:par>
                                <p:cTn id="1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"/>
                            </p:stCondLst>
                            <p:childTnLst>
                              <p:par>
                                <p:cTn id="1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5500"/>
                            </p:stCondLst>
                            <p:childTnLst>
                              <p:par>
                                <p:cTn id="1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6500"/>
                            </p:stCondLst>
                            <p:childTnLst>
                              <p:par>
                                <p:cTn id="18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2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20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6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2000"/>
                            </p:stCondLst>
                            <p:childTnLst>
                              <p:par>
                                <p:cTn id="20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500"/>
                            </p:stCondLst>
                            <p:childTnLst>
                              <p:par>
                                <p:cTn id="21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3500"/>
                            </p:stCondLst>
                            <p:childTnLst>
                              <p:par>
                                <p:cTn id="2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500"/>
                            </p:stCondLst>
                            <p:childTnLst>
                              <p:par>
                                <p:cTn id="2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6500"/>
                            </p:stCondLst>
                            <p:childTnLst>
                              <p:par>
                                <p:cTn id="23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6" grpId="0" animBg="1"/>
      <p:bldP spid="47" grpId="0" animBg="1"/>
      <p:bldP spid="48" grpId="0" animBg="1"/>
      <p:bldP spid="49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Прямоугольник 22"/>
          <p:cNvSpPr>
            <a:spLocks noChangeArrowheads="1"/>
          </p:cNvSpPr>
          <p:nvPr/>
        </p:nvSpPr>
        <p:spPr bwMode="auto">
          <a:xfrm rot="-1920000">
            <a:off x="900113" y="3095625"/>
            <a:ext cx="1943100" cy="252413"/>
          </a:xfrm>
          <a:prstGeom prst="rect">
            <a:avLst/>
          </a:prstGeom>
          <a:solidFill>
            <a:srgbClr val="FFFF99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 rot="1920000">
            <a:off x="6372225" y="3095625"/>
            <a:ext cx="1943100" cy="252413"/>
          </a:xfrm>
          <a:prstGeom prst="rect">
            <a:avLst/>
          </a:prstGeom>
          <a:solidFill>
            <a:srgbClr val="FFFF99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 </a:t>
            </a:r>
            <a:r>
              <a:rPr lang="ru-RU" sz="32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/>
            </a:r>
            <a:br>
              <a:rPr lang="ru-RU" sz="32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</a:br>
            <a:r>
              <a:rPr lang="ru-RU" sz="2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 Алетический шестиугольник</a:t>
            </a:r>
            <a:endParaRPr lang="ru-RU" sz="2800" dirty="0"/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3311525" y="2303463"/>
            <a:ext cx="2520950" cy="252412"/>
          </a:xfrm>
          <a:prstGeom prst="rect">
            <a:avLst/>
          </a:prstGeom>
          <a:solidFill>
            <a:srgbClr val="00FFFF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контрарность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3311525" y="5543550"/>
            <a:ext cx="2520950" cy="252413"/>
          </a:xfrm>
          <a:prstGeom prst="rect">
            <a:avLst/>
          </a:prstGeom>
          <a:solidFill>
            <a:srgbClr val="99FF99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субконтрарность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439863" y="1331913"/>
            <a:ext cx="3060700" cy="646112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 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679950" y="1331913"/>
            <a:ext cx="3060700" cy="646112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439863" y="6119813"/>
            <a:ext cx="3060700" cy="647700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 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679950" y="6119813"/>
            <a:ext cx="3060700" cy="646112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</a:p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 rot="840000">
            <a:off x="3311525" y="3095625"/>
            <a:ext cx="4716463" cy="252413"/>
          </a:xfrm>
          <a:prstGeom prst="rect">
            <a:avLst/>
          </a:prstGeom>
          <a:solidFill>
            <a:srgbClr val="00FFFF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                                                  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 rot="-840000">
            <a:off x="1152525" y="3095625"/>
            <a:ext cx="4714875" cy="252413"/>
          </a:xfrm>
          <a:prstGeom prst="rect">
            <a:avLst/>
          </a:prstGeom>
          <a:solidFill>
            <a:srgbClr val="00FFFF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контрарность                                               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/>
        </p:nvSpPr>
        <p:spPr bwMode="auto">
          <a:xfrm rot="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  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 rot="-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   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759450" y="1979613"/>
            <a:ext cx="900113" cy="900112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E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 rot="-5400000">
            <a:off x="-431800" y="5148263"/>
            <a:ext cx="2160588" cy="900112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 суждение</a:t>
            </a:r>
          </a:p>
        </p:txBody>
      </p:sp>
      <p:sp>
        <p:nvSpPr>
          <p:cNvPr id="33" name="TextBox 32"/>
          <p:cNvSpPr txBox="1"/>
          <p:nvPr/>
        </p:nvSpPr>
        <p:spPr>
          <a:xfrm rot="5400000">
            <a:off x="7415213" y="5148262"/>
            <a:ext cx="2160588" cy="900113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1260475" y="3924300"/>
            <a:ext cx="6659563" cy="252413"/>
          </a:xfrm>
          <a:prstGeom prst="rect">
            <a:avLst/>
          </a:prstGeom>
          <a:solidFill>
            <a:srgbClr val="CC99FF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 rot="-5400000">
            <a:off x="1800000" y="3923713"/>
            <a:ext cx="2339975" cy="252000"/>
          </a:xfrm>
          <a:prstGeom prst="rect">
            <a:avLst/>
          </a:prstGeom>
          <a:solidFill>
            <a:srgbClr val="FFFF99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   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Прямоугольник 29"/>
          <p:cNvSpPr>
            <a:spLocks noChangeArrowheads="1"/>
          </p:cNvSpPr>
          <p:nvPr/>
        </p:nvSpPr>
        <p:spPr bwMode="auto">
          <a:xfrm rot="840000">
            <a:off x="1152525" y="4716463"/>
            <a:ext cx="4714875" cy="252412"/>
          </a:xfrm>
          <a:prstGeom prst="rect">
            <a:avLst/>
          </a:prstGeom>
          <a:solidFill>
            <a:srgbClr val="99FF99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субконтрарность     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 rot="1920000">
            <a:off x="900113" y="4716463"/>
            <a:ext cx="1943100" cy="250825"/>
          </a:xfrm>
          <a:prstGeom prst="rect">
            <a:avLst/>
          </a:prstGeom>
          <a:solidFill>
            <a:srgbClr val="FFFF99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 rot="5400000">
            <a:off x="5112000" y="3923713"/>
            <a:ext cx="2339975" cy="252000"/>
          </a:xfrm>
          <a:prstGeom prst="rect">
            <a:avLst/>
          </a:prstGeom>
          <a:solidFill>
            <a:srgbClr val="FFFF99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подчинение    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1" name="Прямоугольник 30"/>
          <p:cNvSpPr>
            <a:spLocks noChangeArrowheads="1"/>
          </p:cNvSpPr>
          <p:nvPr/>
        </p:nvSpPr>
        <p:spPr bwMode="auto">
          <a:xfrm rot="-840000">
            <a:off x="3311525" y="4710113"/>
            <a:ext cx="4716463" cy="252412"/>
          </a:xfrm>
          <a:prstGeom prst="rect">
            <a:avLst/>
          </a:prstGeom>
          <a:solidFill>
            <a:srgbClr val="99FF99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     субконтрарность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 rot="-1920000">
            <a:off x="6372225" y="4716463"/>
            <a:ext cx="1943100" cy="250825"/>
          </a:xfrm>
          <a:prstGeom prst="rect">
            <a:avLst/>
          </a:prstGeom>
          <a:solidFill>
            <a:srgbClr val="FFFF99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519363" y="5219700"/>
            <a:ext cx="900112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I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7920038" y="3600450"/>
            <a:ext cx="900112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Y</a:t>
            </a:r>
            <a:endParaRPr lang="ru-RU" sz="3600" dirty="0" smtClean="0">
              <a:solidFill>
                <a:srgbClr val="0000FF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759450" y="5219700"/>
            <a:ext cx="900113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O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360363" y="3600450"/>
            <a:ext cx="900112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U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519363" y="1979613"/>
            <a:ext cx="900112" cy="900112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A</a:t>
            </a:r>
            <a:endParaRPr lang="ru-RU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5" grpId="0" animBg="1"/>
      <p:bldP spid="7" grpId="0" animBg="1"/>
      <p:bldP spid="8" grpId="0" animBg="1"/>
      <p:bldP spid="15" grpId="0"/>
      <p:bldP spid="16" grpId="0"/>
      <p:bldP spid="17" grpId="0"/>
      <p:bldP spid="18" grpId="0"/>
      <p:bldP spid="29" grpId="0" animBg="1"/>
      <p:bldP spid="28" grpId="0" animBg="1"/>
      <p:bldP spid="11" grpId="0" animBg="1"/>
      <p:bldP spid="12" grpId="0" animBg="1"/>
      <p:bldP spid="4" grpId="0" animBg="1"/>
      <p:bldP spid="32" grpId="0"/>
      <p:bldP spid="33" grpId="0"/>
      <p:bldP spid="27" grpId="0" animBg="1"/>
      <p:bldP spid="9" grpId="0" animBg="1"/>
      <p:bldP spid="30" grpId="0" animBg="1"/>
      <p:bldP spid="26" grpId="0" animBg="1"/>
      <p:bldP spid="10" grpId="0" animBg="1"/>
      <p:bldP spid="31" grpId="0" animBg="1"/>
      <p:bldP spid="24" grpId="0" animBg="1"/>
      <p:bldP spid="5" grpId="0" animBg="1"/>
      <p:bldP spid="22" grpId="0" animBg="1"/>
      <p:bldP spid="6" grpId="0" animBg="1"/>
      <p:bldP spid="21" grpId="0" animBg="1"/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FF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логических отношений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br>
              <a:rPr lang="ru-RU" sz="1800" b="1" dirty="0" smtClean="0">
                <a:solidFill>
                  <a:srgbClr val="00FF00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 подразделяются 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дедуктивные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общего к частному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частного к общему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существенным образом 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600" b="1" dirty="0" smtClean="0">
                <a:solidFill>
                  <a:schemeClr val="bg1"/>
                </a:solidFill>
              </a:rPr>
              <a:t>) выводы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можно получить лишь путём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дедукции</a:t>
            </a:r>
            <a:r>
              <a:rPr lang="ru-RU" sz="1600" b="1" dirty="0" smtClean="0">
                <a:solidFill>
                  <a:schemeClr val="bg1"/>
                </a:solidFill>
              </a:rPr>
              <a:t>, тогда как </a:t>
            </a:r>
            <a:r>
              <a:rPr lang="ru-RU" sz="16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b="1" dirty="0" smtClean="0">
                <a:solidFill>
                  <a:schemeClr val="bg1"/>
                </a:solidFill>
              </a:rPr>
              <a:t> выводы лишь </a:t>
            </a:r>
            <a:r>
              <a:rPr lang="ru-RU" sz="1600" b="1" dirty="0" smtClean="0">
                <a:solidFill>
                  <a:srgbClr val="FF9900"/>
                </a:solidFill>
              </a:rPr>
              <a:t>предположительны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Дедуктивные умозаключения, в свою очередь, подразделяются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на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непосредственные</a:t>
            </a:r>
            <a:r>
              <a:rPr lang="ru-RU" sz="1800" b="1" dirty="0" smtClean="0">
                <a:solidFill>
                  <a:schemeClr val="bg1"/>
                </a:solidFill>
              </a:rPr>
              <a:t>, в которых заключение выводится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00FFFF"/>
                </a:solidFill>
              </a:rPr>
              <a:t>из единственной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 </a:t>
            </a:r>
            <a:r>
              <a:rPr lang="ru-RU" sz="1800" b="1" dirty="0" smtClean="0">
                <a:solidFill>
                  <a:srgbClr val="FFFF00"/>
                </a:solidFill>
              </a:rPr>
              <a:t>силлогизмы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которых заключение выводится </a:t>
            </a:r>
            <a:r>
              <a:rPr lang="ru-RU" sz="1800" b="1" dirty="0" smtClean="0">
                <a:solidFill>
                  <a:srgbClr val="00FFFF"/>
                </a:solidFill>
              </a:rPr>
              <a:t>из нескольких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Силлогистика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составляет ядро традиционной формальной логики.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Наиболее разработанной частью силлогистики является учение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 </a:t>
            </a:r>
            <a:r>
              <a:rPr lang="ru-RU" sz="1600" b="1" dirty="0" smtClean="0">
                <a:solidFill>
                  <a:srgbClr val="FFFF00"/>
                </a:solidFill>
              </a:rPr>
              <a:t>простом категорическом силлогизме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Настоящая лекция посвящена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непосредственным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умозаключениям</a:t>
            </a:r>
            <a:r>
              <a:rPr lang="en-US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Особый класс непосредственных умозаключений образуют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умозаключения </a:t>
            </a:r>
            <a:r>
              <a:rPr lang="ru-RU" sz="1600" b="1" dirty="0" smtClean="0">
                <a:solidFill>
                  <a:srgbClr val="FFFF00"/>
                </a:solidFill>
              </a:rPr>
              <a:t>об истинности или ложности суждений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на основе </a:t>
            </a:r>
            <a:r>
              <a:rPr lang="ru-RU" sz="1600" b="1" dirty="0" smtClean="0">
                <a:solidFill>
                  <a:srgbClr val="00FFFF"/>
                </a:solidFill>
              </a:rPr>
              <a:t>логических отношений между суждениями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title"/>
          </p:nvPr>
        </p:nvSpPr>
        <p:spPr>
          <a:xfrm>
            <a:off x="432000" y="274638"/>
            <a:ext cx="8280000" cy="792000"/>
          </a:xfrm>
        </p:spPr>
        <p:txBody>
          <a:bodyPr/>
          <a:lstStyle/>
          <a:p>
            <a:pPr lvl="0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Непосредственные умозаключения</a:t>
            </a:r>
            <a:r>
              <a:rPr lang="en-US" sz="2800" b="1" dirty="0" smtClean="0">
                <a:solidFill>
                  <a:schemeClr val="bg1"/>
                </a:solidFill>
              </a:rPr>
              <a:t/>
            </a:r>
            <a:br>
              <a:rPr lang="en-US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endParaRPr lang="ru-RU" sz="3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0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0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0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0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 rot="1740000">
            <a:off x="1224000" y="4932000"/>
            <a:ext cx="1943100" cy="250825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 rot="-1740000">
            <a:off x="5940000" y="4932000"/>
            <a:ext cx="1943100" cy="250825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 rot="1920000">
            <a:off x="5940000" y="2988000"/>
            <a:ext cx="1943100" cy="252413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Прямоугольник 22"/>
          <p:cNvSpPr>
            <a:spLocks noChangeArrowheads="1"/>
          </p:cNvSpPr>
          <p:nvPr/>
        </p:nvSpPr>
        <p:spPr bwMode="auto">
          <a:xfrm rot="-1620000">
            <a:off x="1188000" y="2988000"/>
            <a:ext cx="1943100" cy="2520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 rot="5400000">
            <a:off x="4356000" y="3924000"/>
            <a:ext cx="2484000" cy="2520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 rot="-5400000">
            <a:off x="2304000" y="3923925"/>
            <a:ext cx="2484000" cy="2520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Скругленный прямоугольник 39"/>
          <p:cNvSpPr>
            <a:spLocks noChangeArrowheads="1"/>
          </p:cNvSpPr>
          <p:nvPr/>
        </p:nvSpPr>
        <p:spPr bwMode="auto">
          <a:xfrm>
            <a:off x="2844000" y="14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41" name="Скругленный прямоугольник 40"/>
          <p:cNvSpPr>
            <a:spLocks noChangeArrowheads="1"/>
          </p:cNvSpPr>
          <p:nvPr/>
        </p:nvSpPr>
        <p:spPr bwMode="auto">
          <a:xfrm>
            <a:off x="4896000" y="14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Скругленный прямоугольник 41"/>
          <p:cNvSpPr>
            <a:spLocks noChangeArrowheads="1"/>
          </p:cNvSpPr>
          <p:nvPr/>
        </p:nvSpPr>
        <p:spPr bwMode="auto">
          <a:xfrm>
            <a:off x="18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Скругленный прямоугольник 42"/>
          <p:cNvSpPr>
            <a:spLocks noChangeArrowheads="1"/>
          </p:cNvSpPr>
          <p:nvPr/>
        </p:nvSpPr>
        <p:spPr bwMode="auto">
          <a:xfrm>
            <a:off x="756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Скругленный прямоугольник 43"/>
          <p:cNvSpPr>
            <a:spLocks noChangeArrowheads="1"/>
          </p:cNvSpPr>
          <p:nvPr/>
        </p:nvSpPr>
        <p:spPr bwMode="auto">
          <a:xfrm>
            <a:off x="2844000" y="5292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45" name="Скругленный прямоугольник 44"/>
          <p:cNvSpPr>
            <a:spLocks noChangeArrowheads="1"/>
          </p:cNvSpPr>
          <p:nvPr/>
        </p:nvSpPr>
        <p:spPr bwMode="auto">
          <a:xfrm>
            <a:off x="4896000" y="5292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584000" y="3384000"/>
            <a:ext cx="183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 </a:t>
            </a:r>
            <a:r>
              <a:rPr lang="ru-RU" sz="1400" dirty="0" smtClean="0">
                <a:solidFill>
                  <a:srgbClr val="66FFFF"/>
                </a:solidFill>
              </a:rPr>
              <a:t/>
            </a:r>
            <a:br>
              <a:rPr lang="ru-RU" sz="1400" dirty="0" smtClean="0">
                <a:solidFill>
                  <a:srgbClr val="66FFFF"/>
                </a:solidFill>
              </a:rPr>
            </a:br>
            <a:r>
              <a:rPr lang="ru-RU" sz="1400" dirty="0" smtClean="0">
                <a:solidFill>
                  <a:srgbClr val="66FFFF"/>
                </a:solidFill>
              </a:rPr>
              <a:t>необходимо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66FFFF"/>
                </a:solidFill>
              </a:rPr>
              <a:t> </a:t>
            </a:r>
            <a:r>
              <a:rPr lang="en-US" sz="1400" dirty="0" smtClean="0">
                <a:solidFill>
                  <a:srgbClr val="66FFFF"/>
                </a:solidFill>
              </a:rPr>
              <a:t/>
            </a:r>
            <a:br>
              <a:rPr lang="en-US" sz="1400" dirty="0" smtClean="0">
                <a:solidFill>
                  <a:srgbClr val="66FFFF"/>
                </a:solidFill>
              </a:rPr>
            </a:br>
            <a:r>
              <a:rPr lang="ru-RU" sz="1400" dirty="0" smtClean="0"/>
              <a:t>то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реально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584000" y="4104000"/>
            <a:ext cx="183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>
                <a:solidFill>
                  <a:srgbClr val="FFFF00"/>
                </a:solidFill>
              </a:rPr>
              <a:t>реально</a:t>
            </a:r>
            <a:r>
              <a:rPr lang="ru-RU" sz="1400" dirty="0" smtClean="0"/>
              <a:t>, </a:t>
            </a:r>
            <a:r>
              <a:rPr lang="en-US" sz="1400" dirty="0" smtClean="0">
                <a:solidFill>
                  <a:srgbClr val="FFFF00"/>
                </a:solidFill>
              </a:rPr>
              <a:t/>
            </a:r>
            <a:br>
              <a:rPr lang="en-US" sz="1400" dirty="0" smtClean="0">
                <a:solidFill>
                  <a:srgbClr val="FFFF00"/>
                </a:solidFill>
              </a:rPr>
            </a:br>
            <a:r>
              <a:rPr lang="ru-RU" sz="1400" dirty="0" smtClean="0"/>
              <a:t>то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возможно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724000" y="3384000"/>
            <a:ext cx="1836000" cy="576000"/>
          </a:xfrm>
          <a:prstGeom prst="rect">
            <a:avLst/>
          </a:prstGeom>
          <a:noFill/>
          <a:ln>
            <a:noFill/>
          </a:ln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 </a:t>
            </a:r>
            <a:br>
              <a:rPr lang="ru-RU" sz="1400" dirty="0" smtClean="0"/>
            </a:br>
            <a:r>
              <a:rPr lang="ru-RU" sz="1400" dirty="0" smtClean="0">
                <a:solidFill>
                  <a:srgbClr val="66FFFF"/>
                </a:solidFill>
              </a:rPr>
              <a:t>невозможно</a:t>
            </a:r>
            <a:r>
              <a:rPr lang="ru-RU" sz="1400" dirty="0" smtClean="0"/>
              <a:t>, 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/>
              <a:t>то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нереально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724000" y="4104000"/>
            <a:ext cx="183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>
                <a:solidFill>
                  <a:srgbClr val="FFFF00"/>
                </a:solidFill>
              </a:rPr>
              <a:t>нереально</a:t>
            </a:r>
            <a:r>
              <a:rPr lang="ru-RU" sz="1400" dirty="0" smtClean="0"/>
              <a:t>,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/>
              <a:t>то </a:t>
            </a:r>
            <a:br>
              <a:rPr lang="ru-RU" sz="1400" dirty="0" smtClean="0"/>
            </a:br>
            <a:r>
              <a:rPr lang="ru-RU" sz="1400" dirty="0" smtClean="0">
                <a:solidFill>
                  <a:srgbClr val="00FF00"/>
                </a:solidFill>
              </a:rPr>
              <a:t>не необходимо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744000" y="2916000"/>
            <a:ext cx="1224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 </a:t>
            </a:r>
            <a:r>
              <a:rPr lang="ru-RU" sz="1400" dirty="0" smtClean="0">
                <a:solidFill>
                  <a:srgbClr val="66FFFF"/>
                </a:solidFill>
              </a:rPr>
              <a:t>необходимо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66FFFF"/>
                </a:solidFill>
              </a:rPr>
              <a:t> </a:t>
            </a:r>
            <a:r>
              <a:rPr lang="en-US" sz="1400" dirty="0" smtClean="0">
                <a:solidFill>
                  <a:srgbClr val="66FFFF"/>
                </a:solidFill>
              </a:rPr>
              <a:t/>
            </a:r>
            <a:br>
              <a:rPr lang="en-US" sz="1400" dirty="0" smtClean="0">
                <a:solidFill>
                  <a:srgbClr val="66FFFF"/>
                </a:solidFill>
              </a:rPr>
            </a:br>
            <a:r>
              <a:rPr lang="ru-RU" sz="1400" dirty="0" smtClean="0"/>
              <a:t>то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возможно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924000" y="4608000"/>
            <a:ext cx="147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>
                <a:solidFill>
                  <a:srgbClr val="66FFFF"/>
                </a:solidFill>
              </a:rPr>
              <a:t>невозможно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66FFFF"/>
                </a:solidFill>
              </a:rPr>
              <a:t> </a:t>
            </a:r>
            <a:r>
              <a:rPr lang="ru-RU" sz="1400" dirty="0" smtClean="0"/>
              <a:t>то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не необходимо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6000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62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0" y="2304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984000" y="2304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3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655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</a:p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1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r>
              <a:rPr lang="ru-RU" sz="2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 Алетическое умозаключение подчинения</a:t>
            </a:r>
            <a:endParaRPr lang="ru-RU" sz="28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"/>
                            </p:stCondLst>
                            <p:childTnLst>
                              <p:par>
                                <p:cTn id="12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4" grpId="0" animBg="1"/>
      <p:bldP spid="25" grpId="0" animBg="1"/>
      <p:bldP spid="23" grpId="0" animBg="1"/>
      <p:bldP spid="10" grpId="0" animBg="1"/>
      <p:bldP spid="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21" grpId="0"/>
      <p:bldP spid="27" grpId="0"/>
      <p:bldP spid="28" grpId="0"/>
      <p:bldP spid="30" grpId="0"/>
      <p:bldP spid="34" grpId="0"/>
      <p:bldP spid="35" grpId="0"/>
      <p:bldP spid="37" grpId="0"/>
      <p:bldP spid="38" grpId="0"/>
      <p:bldP spid="49" grpId="0"/>
      <p:bldP spid="50" grpId="0"/>
      <p:bldP spid="51" grpId="0"/>
      <p:bldP spid="52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3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5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не есть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39" name="TextBox 3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не быть</a:t>
            </a: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не есть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Прямоугольник 15"/>
          <p:cNvSpPr>
            <a:spLocks noChangeArrowheads="1"/>
          </p:cNvSpPr>
          <p:nvPr/>
        </p:nvSpPr>
        <p:spPr bwMode="auto">
          <a:xfrm>
            <a:off x="3312000" y="565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3312000" y="439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3312000" y="313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Прямоугольник 22"/>
          <p:cNvSpPr>
            <a:spLocks noChangeArrowheads="1"/>
          </p:cNvSpPr>
          <p:nvPr/>
        </p:nvSpPr>
        <p:spPr bwMode="auto">
          <a:xfrm>
            <a:off x="3312000" y="187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1476000"/>
            <a:ext cx="1836000" cy="489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Равнозначные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либо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либо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7308000" y="1476000"/>
            <a:ext cx="1836000" cy="489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равнозначное</a:t>
            </a:r>
            <a:r>
              <a:rPr lang="ru-RU" sz="1600" dirty="0" smtClean="0">
                <a:solidFill>
                  <a:schemeClr val="accent3"/>
                </a:solidFill>
              </a:rPr>
              <a:t> суждение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то и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chemeClr val="accent3"/>
                </a:solidFill>
              </a:rPr>
              <a:t>то и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1836000" y="147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Слон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больше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Моськи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5580000" y="147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Моська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меньше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4" name="Скругленный прямоугольник 23"/>
          <p:cNvSpPr>
            <a:spLocks noChangeArrowheads="1"/>
          </p:cNvSpPr>
          <p:nvPr/>
        </p:nvSpPr>
        <p:spPr bwMode="auto">
          <a:xfrm>
            <a:off x="1836000" y="273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Таяние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снегов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причина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паводка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5" name="Скругленный прямоугольник 24"/>
          <p:cNvSpPr>
            <a:spLocks noChangeArrowheads="1"/>
          </p:cNvSpPr>
          <p:nvPr/>
        </p:nvSpPr>
        <p:spPr bwMode="auto">
          <a:xfrm>
            <a:off x="5580000" y="273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Паводок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следствие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таяния снегов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7" name="Скругленный прямоугольник 26"/>
          <p:cNvSpPr>
            <a:spLocks noChangeArrowheads="1"/>
          </p:cNvSpPr>
          <p:nvPr/>
        </p:nvSpPr>
        <p:spPr bwMode="auto">
          <a:xfrm>
            <a:off x="1836000" y="399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Филипп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отец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Александра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8" name="Скругленный прямоугольник 27"/>
          <p:cNvSpPr>
            <a:spLocks noChangeArrowheads="1"/>
          </p:cNvSpPr>
          <p:nvPr/>
        </p:nvSpPr>
        <p:spPr bwMode="auto">
          <a:xfrm>
            <a:off x="5580000" y="399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Александр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сын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Филиппа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4" name="Скругленный прямоугольник 13"/>
          <p:cNvSpPr>
            <a:spLocks noChangeArrowheads="1"/>
          </p:cNvSpPr>
          <p:nvPr/>
        </p:nvSpPr>
        <p:spPr bwMode="auto">
          <a:xfrm>
            <a:off x="1836000" y="525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Углы </a:t>
            </a:r>
            <a:r>
              <a:rPr lang="ru-RU" dirty="0" smtClean="0">
                <a:solidFill>
                  <a:srgbClr val="FF0000"/>
                </a:solidFill>
              </a:rPr>
              <a:t>равно-стороннего треугольника </a:t>
            </a:r>
            <a:r>
              <a:rPr lang="ru-RU" dirty="0" smtClean="0">
                <a:solidFill>
                  <a:srgbClr val="0000FF"/>
                </a:solidFill>
              </a:rPr>
              <a:t>равны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5" name="Скругленный прямоугольник 14"/>
          <p:cNvSpPr>
            <a:spLocks noChangeArrowheads="1"/>
          </p:cNvSpPr>
          <p:nvPr/>
        </p:nvSpPr>
        <p:spPr bwMode="auto">
          <a:xfrm>
            <a:off x="5580000" y="525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Стороны </a:t>
            </a:r>
            <a:r>
              <a:rPr lang="ru-RU" dirty="0" smtClean="0">
                <a:solidFill>
                  <a:srgbClr val="FF0000"/>
                </a:solidFill>
              </a:rPr>
              <a:t>рав-ноугольного треугольника </a:t>
            </a:r>
            <a:r>
              <a:rPr lang="ru-RU" dirty="0" smtClean="0">
                <a:solidFill>
                  <a:srgbClr val="0000FF"/>
                </a:solidFill>
              </a:rPr>
              <a:t>равны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равнозначности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9" grpId="0" animBg="1"/>
      <p:bldP spid="26" grpId="0" animBg="1"/>
      <p:bldP spid="23" grpId="0" animBg="1"/>
      <p:bldP spid="19" grpId="0"/>
      <p:bldP spid="20" grpId="0"/>
      <p:bldP spid="21" grpId="0" animBg="1"/>
      <p:bldP spid="22" grpId="0" animBg="1"/>
      <p:bldP spid="24" grpId="0" animBg="1"/>
      <p:bldP spid="25" grpId="0" animBg="1"/>
      <p:bldP spid="27" grpId="0" animBg="1"/>
      <p:bldP spid="28" grpId="0" animBg="1"/>
      <p:bldP spid="14" grpId="0" animBg="1"/>
      <p:bldP spid="15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не быть</a:t>
            </a: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не есть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не есть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12000" y="6190457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не быть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7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800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800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800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FFFF00"/>
                </a:solidFill>
              </a:rPr>
              <a:t> аподик-тического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FFFF00"/>
                </a:solidFill>
              </a:rPr>
              <a:t> ассерторического отрицательного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меньше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больше </a:t>
            </a:r>
            <a:r>
              <a:rPr lang="ru-RU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6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больше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меньше </a:t>
            </a:r>
            <a:r>
              <a:rPr lang="ru-RU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8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больше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8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меньше </a:t>
            </a:r>
            <a:r>
              <a:rPr lang="ru-RU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меньше </a:t>
            </a: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больше </a:t>
            </a:r>
            <a:r>
              <a:rPr lang="ru-RU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равнозначности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равнозначные</a:t>
            </a:r>
            <a:r>
              <a:rPr lang="ru-RU" dirty="0" smtClean="0">
                <a:solidFill>
                  <a:schemeClr val="accent3"/>
                </a:solidFill>
              </a:rPr>
              <a:t> суждения могут </a:t>
            </a:r>
            <a:r>
              <a:rPr lang="ru-RU" dirty="0" smtClean="0"/>
              <a:t>быть либо оба истинными,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либо оба ложными, 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другого, </a:t>
            </a:r>
            <a:br>
              <a:rPr lang="ru-RU" dirty="0" smtClean="0"/>
            </a:br>
            <a:r>
              <a:rPr lang="ru-RU" dirty="0" smtClean="0"/>
              <a:t>и наоборот: </a:t>
            </a:r>
            <a:r>
              <a:rPr lang="ru-RU" dirty="0"/>
              <a:t>из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</a:t>
            </a:r>
            <a:r>
              <a:rPr lang="ru-RU" dirty="0"/>
              <a:t>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0" name="TextBox 39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1" name="TextBox 40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050" dirty="0" smtClean="0"/>
              <a:t>От </a:t>
            </a:r>
            <a:r>
              <a:rPr lang="ru-RU" sz="1050" dirty="0" smtClean="0">
                <a:solidFill>
                  <a:srgbClr val="00FF00"/>
                </a:solidFill>
              </a:rPr>
              <a:t>истинности</a:t>
            </a:r>
            <a:r>
              <a:rPr lang="ru-RU" sz="1050" dirty="0" smtClean="0"/>
              <a:t> одного </a:t>
            </a:r>
            <a:r>
              <a:rPr lang="ru-RU" sz="105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050" dirty="0" smtClean="0"/>
              <a:t> суждения </a:t>
            </a:r>
            <a:br>
              <a:rPr lang="ru-RU" sz="1050" dirty="0" smtClean="0"/>
            </a:br>
            <a:r>
              <a:rPr lang="ru-RU" sz="1050" dirty="0" smtClean="0"/>
              <a:t>к </a:t>
            </a:r>
            <a:r>
              <a:rPr lang="ru-RU" sz="1050" dirty="0" smtClean="0">
                <a:solidFill>
                  <a:srgbClr val="00FF00"/>
                </a:solidFill>
              </a:rPr>
              <a:t>истинности</a:t>
            </a:r>
            <a:r>
              <a:rPr lang="ru-RU" sz="1050" dirty="0" smtClean="0"/>
              <a:t> другого</a:t>
            </a:r>
            <a:endParaRPr lang="ru-RU" sz="105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050" dirty="0" smtClean="0"/>
              <a:t>От </a:t>
            </a:r>
            <a:r>
              <a:rPr lang="ru-RU" sz="1050" dirty="0" smtClean="0">
                <a:solidFill>
                  <a:srgbClr val="FF66FF"/>
                </a:solidFill>
              </a:rPr>
              <a:t>ложности</a:t>
            </a:r>
            <a:r>
              <a:rPr lang="ru-RU" sz="1050" dirty="0" smtClean="0"/>
              <a:t> одного </a:t>
            </a:r>
            <a:r>
              <a:rPr lang="ru-RU" sz="105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050" dirty="0" smtClean="0"/>
              <a:t> суждения </a:t>
            </a:r>
            <a:br>
              <a:rPr lang="ru-RU" sz="1050" dirty="0" smtClean="0"/>
            </a:br>
            <a:r>
              <a:rPr lang="ru-RU" sz="1050" dirty="0" smtClean="0"/>
              <a:t>к </a:t>
            </a:r>
            <a:r>
              <a:rPr lang="ru-RU" sz="1050" dirty="0" smtClean="0">
                <a:solidFill>
                  <a:srgbClr val="FF66FF"/>
                </a:solidFill>
              </a:rPr>
              <a:t>ложности</a:t>
            </a:r>
            <a:r>
              <a:rPr lang="ru-RU" sz="1050" dirty="0" smtClean="0"/>
              <a:t> другого</a:t>
            </a:r>
            <a:endParaRPr lang="ru-RU" sz="105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050" dirty="0" smtClean="0"/>
              <a:t>От </a:t>
            </a:r>
            <a:r>
              <a:rPr lang="ru-RU" sz="1050" dirty="0" smtClean="0">
                <a:solidFill>
                  <a:srgbClr val="FF66FF"/>
                </a:solidFill>
              </a:rPr>
              <a:t>ложности</a:t>
            </a:r>
            <a:r>
              <a:rPr lang="ru-RU" sz="1050" dirty="0" smtClean="0"/>
              <a:t> одного </a:t>
            </a:r>
            <a:r>
              <a:rPr lang="ru-RU" sz="105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050" dirty="0" smtClean="0"/>
              <a:t> суждения </a:t>
            </a:r>
            <a:br>
              <a:rPr lang="ru-RU" sz="1050" dirty="0" smtClean="0"/>
            </a:br>
            <a:r>
              <a:rPr lang="ru-RU" sz="1050" dirty="0" smtClean="0"/>
              <a:t>к </a:t>
            </a:r>
            <a:r>
              <a:rPr lang="ru-RU" sz="1050" dirty="0" smtClean="0">
                <a:solidFill>
                  <a:srgbClr val="FF66FF"/>
                </a:solidFill>
              </a:rPr>
              <a:t>ложности</a:t>
            </a:r>
            <a:r>
              <a:rPr lang="ru-RU" sz="1050" dirty="0" smtClean="0"/>
              <a:t> другого</a:t>
            </a:r>
            <a:endParaRPr lang="ru-RU" sz="105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00"/>
                            </p:stCondLst>
                            <p:childTnLst>
                              <p:par>
                                <p:cTn id="8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0"/>
                            </p:stCondLst>
                            <p:childTnLst>
                              <p:par>
                                <p:cTn id="9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500"/>
                            </p:stCondLst>
                            <p:childTnLst>
                              <p:par>
                                <p:cTn id="10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000"/>
                            </p:stCondLst>
                            <p:childTnLst>
                              <p:par>
                                <p:cTn id="13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2500"/>
                            </p:stCondLst>
                            <p:childTnLst>
                              <p:par>
                                <p:cTn id="14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3500"/>
                            </p:stCondLst>
                            <p:childTnLst>
                              <p:par>
                                <p:cTn id="14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4000"/>
                            </p:stCondLst>
                            <p:childTnLst>
                              <p:par>
                                <p:cTn id="15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0"/>
                            </p:stCondLst>
                            <p:childTnLst>
                              <p:par>
                                <p:cTn id="15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500"/>
                            </p:stCondLst>
                            <p:childTnLst>
                              <p:par>
                                <p:cTn id="16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000"/>
                            </p:stCondLst>
                            <p:childTnLst>
                              <p:par>
                                <p:cTn id="17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000"/>
                            </p:stCondLst>
                            <p:childTnLst>
                              <p:par>
                                <p:cTn id="17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500"/>
                            </p:stCondLst>
                            <p:childTnLst>
                              <p:par>
                                <p:cTn id="18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500"/>
                            </p:stCondLst>
                            <p:childTnLst>
                              <p:par>
                                <p:cTn id="18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4000"/>
                            </p:stCondLst>
                            <p:childTnLst>
                              <p:par>
                                <p:cTn id="19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0"/>
                            </p:stCondLst>
                            <p:childTnLst>
                              <p:par>
                                <p:cTn id="19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500"/>
                            </p:stCondLst>
                            <p:childTnLst>
                              <p:par>
                                <p:cTn id="20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4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3" grpId="0" animBg="1"/>
      <p:bldP spid="40" grpId="0" animBg="1"/>
      <p:bldP spid="45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800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286644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1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rgbClr val="FFFF00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7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6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француз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8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000"/>
            <a:ext cx="13320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8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китайцы</a:t>
            </a: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французы</a:t>
            </a: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равнозначности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Oval 12"/>
          <p:cNvSpPr>
            <a:spLocks noChangeArrowheads="1"/>
          </p:cNvSpPr>
          <p:nvPr/>
        </p:nvSpPr>
        <p:spPr bwMode="auto">
          <a:xfrm>
            <a:off x="3060000" y="3816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" name="Oval 12"/>
          <p:cNvSpPr>
            <a:spLocks noChangeArrowheads="1"/>
          </p:cNvSpPr>
          <p:nvPr/>
        </p:nvSpPr>
        <p:spPr bwMode="auto">
          <a:xfrm>
            <a:off x="3060000" y="2664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60000" y="4967288"/>
            <a:ext cx="1332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3060000" y="6048375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7020000" y="4968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китайцы</a:t>
            </a: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7020000" y="6048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французы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" name="Oval 12"/>
          <p:cNvSpPr>
            <a:spLocks noChangeArrowheads="1"/>
          </p:cNvSpPr>
          <p:nvPr/>
        </p:nvSpPr>
        <p:spPr bwMode="auto">
          <a:xfrm>
            <a:off x="6984000" y="2664000"/>
            <a:ext cx="1332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3" name="Oval 12"/>
          <p:cNvSpPr>
            <a:spLocks noChangeArrowheads="1"/>
          </p:cNvSpPr>
          <p:nvPr/>
        </p:nvSpPr>
        <p:spPr bwMode="auto">
          <a:xfrm>
            <a:off x="7020000" y="3816000"/>
            <a:ext cx="1332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француз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равнозначные</a:t>
            </a:r>
            <a:r>
              <a:rPr lang="ru-RU" dirty="0" smtClean="0">
                <a:solidFill>
                  <a:schemeClr val="accent3"/>
                </a:solidFill>
              </a:rPr>
              <a:t> суждения могут </a:t>
            </a:r>
            <a:r>
              <a:rPr lang="ru-RU" dirty="0" smtClean="0"/>
              <a:t>быть либо оба истинными,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либо оба ложными, 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3" name="TextBox 42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60" name="TextBox 59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5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000"/>
                            </p:stCondLst>
                            <p:childTnLst>
                              <p:par>
                                <p:cTn id="8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9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0"/>
                            </p:stCondLst>
                            <p:childTnLst>
                              <p:par>
                                <p:cTn id="9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500"/>
                            </p:stCondLst>
                            <p:childTnLst>
                              <p:par>
                                <p:cTn id="9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800" decel="100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3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2000"/>
                            </p:stCondLst>
                            <p:childTnLst>
                              <p:par>
                                <p:cTn id="1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500"/>
                            </p:stCondLst>
                            <p:childTnLst>
                              <p:par>
                                <p:cTn id="1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35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000"/>
                            </p:stCondLst>
                            <p:childTnLst>
                              <p:par>
                                <p:cTn id="1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0"/>
                            </p:stCondLst>
                            <p:childTnLst>
                              <p:par>
                                <p:cTn id="1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500"/>
                            </p:stCondLst>
                            <p:childTnLst>
                              <p:par>
                                <p:cTn id="1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3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000"/>
                            </p:stCondLst>
                            <p:childTnLst>
                              <p:par>
                                <p:cTn id="1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000"/>
                            </p:stCondLst>
                            <p:childTnLst>
                              <p:par>
                                <p:cTn id="1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2500"/>
                            </p:stCondLst>
                            <p:childTnLst>
                              <p:par>
                                <p:cTn id="1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3500"/>
                            </p:stCondLst>
                            <p:childTnLst>
                              <p:par>
                                <p:cTn id="1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4000"/>
                            </p:stCondLst>
                            <p:childTnLst>
                              <p:par>
                                <p:cTn id="1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0"/>
                            </p:stCondLst>
                            <p:childTnLst>
                              <p:par>
                                <p:cTn id="18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5500"/>
                            </p:stCondLst>
                            <p:childTnLst>
                              <p:par>
                                <p:cTn id="19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3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3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2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1" grpId="0" animBg="1"/>
      <p:bldP spid="93" grpId="0" animBg="1"/>
      <p:bldP spid="41" grpId="0" animBg="1"/>
      <p:bldP spid="44" grpId="0" animBg="1"/>
      <p:bldP spid="40" grpId="0" animBg="1"/>
      <p:bldP spid="45" grpId="0" animBg="1"/>
      <p:bldP spid="46" grpId="0" animBg="1"/>
      <p:bldP spid="47" grpId="0" animBg="1"/>
      <p:bldP spid="52" grpId="0" animBg="1"/>
      <p:bldP spid="53" grpId="0" animBg="1"/>
      <p:bldP spid="43" grpId="0" animBg="1"/>
      <p:bldP spid="60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ассерторическо-</a:t>
            </a:r>
            <a:r>
              <a:rPr lang="ru-RU" sz="1100" dirty="0" smtClean="0"/>
              <a:t/>
            </a:r>
            <a:br>
              <a:rPr lang="ru-RU" sz="1100" dirty="0" smtClean="0"/>
            </a:br>
            <a:r>
              <a:rPr lang="ru-RU" sz="1100" dirty="0" smtClean="0"/>
              <a:t>го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ассерторическо-</a:t>
            </a:r>
            <a:r>
              <a:rPr lang="ru-RU" sz="1100" dirty="0" smtClean="0"/>
              <a:t/>
            </a:r>
            <a:br>
              <a:rPr lang="ru-RU" sz="1100" dirty="0" smtClean="0"/>
            </a:br>
            <a:r>
              <a:rPr lang="ru-RU" sz="1100" dirty="0" smtClean="0"/>
              <a:t>го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ассерторическо-</a:t>
            </a:r>
            <a:r>
              <a:rPr lang="ru-RU" sz="1100" dirty="0" smtClean="0"/>
              <a:t/>
            </a:r>
            <a:br>
              <a:rPr lang="ru-RU" sz="1100" dirty="0" smtClean="0"/>
            </a:br>
            <a:r>
              <a:rPr lang="ru-RU" sz="1100" dirty="0" smtClean="0"/>
              <a:t>го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ассерторическо-</a:t>
            </a:r>
            <a:r>
              <a:rPr lang="ru-RU" sz="1100" dirty="0" smtClean="0"/>
              <a:t/>
            </a:r>
            <a:br>
              <a:rPr lang="ru-RU" sz="1100" dirty="0" smtClean="0"/>
            </a:br>
            <a:r>
              <a:rPr lang="ru-RU" sz="1100" dirty="0" smtClean="0"/>
              <a:t>го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076056" y="6191250"/>
            <a:ext cx="2726666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ассерторическо-</a:t>
            </a:r>
            <a:r>
              <a:rPr lang="ru-RU" sz="1100" dirty="0" smtClean="0"/>
              <a:t/>
            </a:r>
            <a:br>
              <a:rPr lang="ru-RU" sz="1100" dirty="0" smtClean="0"/>
            </a:br>
            <a:r>
              <a:rPr lang="ru-RU" sz="1100" dirty="0" smtClean="0"/>
              <a:t>го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1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ассерторическо-</a:t>
            </a:r>
            <a:r>
              <a:rPr lang="ru-RU" sz="1100" dirty="0" smtClean="0"/>
              <a:t/>
            </a:r>
            <a:br>
              <a:rPr lang="ru-RU" sz="1100" dirty="0" smtClean="0"/>
            </a:br>
            <a:r>
              <a:rPr lang="ru-RU" sz="1100" dirty="0" smtClean="0"/>
              <a:t>го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3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044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 </a:t>
            </a:r>
            <a:r>
              <a:rPr lang="ru-RU" sz="2800" b="1" dirty="0" smtClean="0">
                <a:solidFill>
                  <a:schemeClr val="accent3"/>
                </a:solidFill>
              </a:rPr>
              <a:t>Категорическое умозаключение подчинения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 rot="-5400000">
            <a:off x="1602582" y="3798094"/>
            <a:ext cx="2519362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 rot="5400000">
            <a:off x="5022057" y="3798094"/>
            <a:ext cx="2519362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512000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512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54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54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2556000"/>
            <a:ext cx="2196000" cy="284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также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но если </a:t>
            </a: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суждение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может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6948032" y="2556000"/>
            <a:ext cx="2196000" cy="284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также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но если </a:t>
            </a: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суждение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может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/>
      <p:bldP spid="16" grpId="0"/>
      <p:bldP spid="17" grpId="0"/>
      <p:bldP spid="18" grpId="0"/>
      <p:bldP spid="3" grpId="0" animBg="1"/>
      <p:bldP spid="4" grpId="0" animBg="1"/>
      <p:bldP spid="6" grpId="0" animBg="1"/>
      <p:bldP spid="5" grpId="0" animBg="1"/>
      <p:bldP spid="19" grpId="0"/>
      <p:bldP spid="20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004048" y="6191250"/>
            <a:ext cx="2843952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FFFFFF"/>
                </a:solidFill>
              </a:rPr>
              <a:t>.</a:t>
            </a:r>
            <a:endParaRPr lang="ru-RU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95" grpId="0" animBg="1"/>
      <p:bldP spid="41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rgbClr val="FFFF00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rgbClr val="FFFF00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6" name="Прямая соединительная линия 125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7" grpId="0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ложнос-ти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ложнос-ти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ложнос-ти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42" grpId="0" animBg="1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ложнос-ти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ложнос-ти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ложнос-ти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6" name="Прямая соединительная линия 125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" name="Прямая со стрелкой 30"/>
          <p:cNvCxnSpPr/>
          <p:nvPr/>
        </p:nvCxnSpPr>
        <p:spPr bwMode="auto">
          <a:xfrm rot="-5040000">
            <a:off x="3132000" y="4392000"/>
            <a:ext cx="2664000" cy="0"/>
          </a:xfrm>
          <a:prstGeom prst="straightConnector1">
            <a:avLst/>
          </a:prstGeom>
          <a:noFill/>
          <a:ln w="12700" cap="flat" cmpd="sng" algn="ctr">
            <a:solidFill>
              <a:srgbClr val="FFFF00"/>
            </a:solidFill>
            <a:prstDash val="sysDot"/>
            <a:round/>
            <a:headEnd type="none" w="med" len="med"/>
            <a:tailEnd type="arrow"/>
          </a:ln>
          <a:effectLst/>
        </p:spPr>
      </p:cxnSp>
      <p:cxnSp>
        <p:nvCxnSpPr>
          <p:cNvPr id="28" name="Прямая со стрелкой 27"/>
          <p:cNvCxnSpPr/>
          <p:nvPr/>
        </p:nvCxnSpPr>
        <p:spPr bwMode="auto">
          <a:xfrm>
            <a:off x="3600000" y="4500000"/>
            <a:ext cx="1692000" cy="0"/>
          </a:xfrm>
          <a:prstGeom prst="straightConnector1">
            <a:avLst/>
          </a:prstGeom>
          <a:noFill/>
          <a:ln w="12700" cap="flat" cmpd="sng" algn="ctr">
            <a:solidFill>
              <a:srgbClr val="FFFF00"/>
            </a:solidFill>
            <a:prstDash val="sysDot"/>
            <a:round/>
            <a:headEnd type="none" w="med" len="med"/>
            <a:tailEnd type="arrow"/>
          </a:ln>
          <a:effectLst/>
        </p:spPr>
      </p:cxnSp>
      <p:cxnSp>
        <p:nvCxnSpPr>
          <p:cNvPr id="23" name="Прямая со стрелкой 22"/>
          <p:cNvCxnSpPr/>
          <p:nvPr/>
        </p:nvCxnSpPr>
        <p:spPr bwMode="auto">
          <a:xfrm rot="5160000">
            <a:off x="3168000" y="3707644"/>
            <a:ext cx="2700000" cy="0"/>
          </a:xfrm>
          <a:prstGeom prst="straightConnector1">
            <a:avLst/>
          </a:prstGeom>
          <a:noFill/>
          <a:ln w="12700" cap="flat" cmpd="sng" algn="ctr">
            <a:solidFill>
              <a:srgbClr val="FFFF00"/>
            </a:solidFill>
            <a:prstDash val="sysDot"/>
            <a:round/>
            <a:headEnd type="none" w="med" len="med"/>
            <a:tailEnd type="arrow"/>
          </a:ln>
          <a:effectLst/>
        </p:spPr>
      </p:cxnSp>
      <p:sp>
        <p:nvSpPr>
          <p:cNvPr id="15" name="TextBox 14"/>
          <p:cNvSpPr txBox="1"/>
          <p:nvPr/>
        </p:nvSpPr>
        <p:spPr>
          <a:xfrm>
            <a:off x="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98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91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endParaRPr lang="ru-RU" sz="1600" dirty="0">
              <a:solidFill>
                <a:schemeClr val="accent3"/>
              </a:solidFill>
            </a:endParaRPr>
          </a:p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/>
        </p:nvSpPr>
        <p:spPr bwMode="auto">
          <a:xfrm rot="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 rot="-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232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508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508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232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98400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2088000" y="3924300"/>
            <a:ext cx="4968000" cy="252413"/>
          </a:xfrm>
          <a:prstGeom prst="rect">
            <a:avLst/>
          </a:prstGeom>
          <a:solidFill>
            <a:srgbClr val="CC99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       контрадикторность</a:t>
            </a:r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7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70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36000" y="1800000"/>
            <a:ext cx="1584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Отрицание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FF"/>
                </a:solidFill>
              </a:rPr>
              <a:t>необходимости</a:t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/>
              <a:t>равнозначно</a:t>
            </a:r>
            <a:endParaRPr lang="ru-RU" sz="1400" dirty="0"/>
          </a:p>
        </p:txBody>
      </p:sp>
      <p:sp>
        <p:nvSpPr>
          <p:cNvPr id="20" name="TextBox 19"/>
          <p:cNvSpPr txBox="1"/>
          <p:nvPr/>
        </p:nvSpPr>
        <p:spPr>
          <a:xfrm>
            <a:off x="3672000" y="5076000"/>
            <a:ext cx="1872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утверждению</a:t>
            </a:r>
            <a:r>
              <a:rPr lang="en-US" sz="1400" dirty="0" smtClean="0"/>
              <a:t> </a:t>
            </a:r>
            <a:br>
              <a:rPr lang="en-US" sz="1400" dirty="0" smtClean="0"/>
            </a:br>
            <a:r>
              <a:rPr lang="ru-RU" sz="1400" dirty="0" smtClean="0">
                <a:solidFill>
                  <a:srgbClr val="FFFF00"/>
                </a:solidFill>
              </a:rPr>
              <a:t>возможности</a:t>
            </a:r>
            <a:r>
              <a:rPr lang="ru-RU" sz="1400" dirty="0" smtClean="0">
                <a:solidFill>
                  <a:srgbClr val="00FFFF"/>
                </a:solidFill>
              </a:rPr>
              <a:t/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/>
              <a:t>противоположного</a:t>
            </a:r>
            <a:endParaRPr lang="ru-RU" sz="1400" dirty="0"/>
          </a:p>
        </p:txBody>
      </p:sp>
      <p:sp>
        <p:nvSpPr>
          <p:cNvPr id="25" name="TextBox 24"/>
          <p:cNvSpPr txBox="1"/>
          <p:nvPr/>
        </p:nvSpPr>
        <p:spPr>
          <a:xfrm>
            <a:off x="2124000" y="4212000"/>
            <a:ext cx="1476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Отрицание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>
                <a:solidFill>
                  <a:srgbClr val="00FF00"/>
                </a:solidFill>
              </a:rPr>
              <a:t>реальности</a:t>
            </a:r>
            <a:br>
              <a:rPr lang="ru-RU" sz="1400" dirty="0" smtClean="0">
                <a:solidFill>
                  <a:srgbClr val="00FF00"/>
                </a:solidFill>
              </a:rPr>
            </a:br>
            <a:r>
              <a:rPr lang="ru-RU" sz="1400" dirty="0" smtClean="0"/>
              <a:t> равнозначно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292000" y="4212000"/>
            <a:ext cx="1872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утверждению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>
                <a:solidFill>
                  <a:srgbClr val="00FF00"/>
                </a:solidFill>
              </a:rPr>
              <a:t>реальности</a:t>
            </a:r>
            <a:r>
              <a:rPr lang="ru-RU" sz="1400" dirty="0" smtClean="0"/>
              <a:t> противоположного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636000" y="5760000"/>
            <a:ext cx="1404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Отрицание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возможности</a:t>
            </a:r>
            <a:br>
              <a:rPr lang="ru-RU" sz="1400" dirty="0" smtClean="0">
                <a:solidFill>
                  <a:srgbClr val="FFFF00"/>
                </a:solidFill>
              </a:rPr>
            </a:br>
            <a:r>
              <a:rPr lang="ru-RU" sz="1400" dirty="0" smtClean="0"/>
              <a:t> равнозначно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672000" y="2484000"/>
            <a:ext cx="1872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утверждению</a:t>
            </a:r>
            <a:r>
              <a:rPr lang="en-US" sz="1400" dirty="0" smtClean="0"/>
              <a:t> </a:t>
            </a:r>
            <a:br>
              <a:rPr lang="en-US" sz="1400" dirty="0" smtClean="0"/>
            </a:br>
            <a:r>
              <a:rPr lang="ru-RU" sz="1400" dirty="0" smtClean="0">
                <a:solidFill>
                  <a:srgbClr val="00FFFF"/>
                </a:solidFill>
              </a:rPr>
              <a:t>необходимости 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/>
              <a:t>противоположного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3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19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  <p:bldP spid="11" grpId="0" animBg="1"/>
      <p:bldP spid="12" grpId="0" animBg="1"/>
      <p:bldP spid="5" grpId="0" animBg="1"/>
      <p:bldP spid="6" grpId="0" animBg="1"/>
      <p:bldP spid="4" grpId="0" animBg="1"/>
      <p:bldP spid="3" grpId="0" animBg="1"/>
      <p:bldP spid="32" grpId="0"/>
      <p:bldP spid="33" grpId="0"/>
      <p:bldP spid="27" grpId="0" animBg="1"/>
      <p:bldP spid="21" grpId="0" animBg="1"/>
      <p:bldP spid="22" grpId="0" animBg="1"/>
      <p:bldP spid="19" grpId="0"/>
      <p:bldP spid="20" grpId="0"/>
      <p:bldP spid="25" grpId="0"/>
      <p:bldP spid="26" grpId="0"/>
      <p:bldP spid="29" grpId="0"/>
      <p:bldP spid="30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2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</a:t>
            </a:r>
            <a:r>
              <a:rPr lang="en-US" sz="1100" dirty="0" smtClean="0">
                <a:solidFill>
                  <a:srgbClr val="FF66FF"/>
                </a:solidFill>
              </a:rPr>
              <a:t>-</a:t>
            </a:r>
            <a:r>
              <a:rPr lang="ru-RU" sz="1100" dirty="0" smtClean="0">
                <a:solidFill>
                  <a:srgbClr val="FF66FF"/>
                </a:solidFill>
              </a:rPr>
              <a:t>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</a:t>
            </a:r>
            <a:r>
              <a:rPr lang="en-US" sz="1100" dirty="0" smtClean="0">
                <a:solidFill>
                  <a:srgbClr val="FF66FF"/>
                </a:solidFill>
              </a:rPr>
              <a:t>-</a:t>
            </a:r>
            <a:r>
              <a:rPr lang="ru-RU" sz="1100" dirty="0" smtClean="0">
                <a:solidFill>
                  <a:srgbClr val="FF66FF"/>
                </a:solidFill>
              </a:rPr>
              <a:t>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</a:t>
            </a:r>
            <a:r>
              <a:rPr lang="en-US" sz="1100" dirty="0" smtClean="0">
                <a:solidFill>
                  <a:srgbClr val="FF66FF"/>
                </a:solidFill>
              </a:rPr>
              <a:t>-</a:t>
            </a:r>
            <a:r>
              <a:rPr lang="ru-RU" sz="1100" dirty="0" smtClean="0">
                <a:solidFill>
                  <a:srgbClr val="FF66FF"/>
                </a:solidFill>
              </a:rPr>
              <a:t>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</a:t>
            </a:r>
            <a:r>
              <a:rPr lang="en-US" sz="1100" dirty="0" smtClean="0">
                <a:solidFill>
                  <a:srgbClr val="FF66FF"/>
                </a:solidFill>
              </a:rPr>
              <a:t>-</a:t>
            </a:r>
            <a:r>
              <a:rPr lang="ru-RU" sz="1100" dirty="0" smtClean="0">
                <a:solidFill>
                  <a:srgbClr val="FF66FF"/>
                </a:solidFill>
              </a:rPr>
              <a:t>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</a:t>
            </a:r>
            <a:r>
              <a:rPr lang="en-US" sz="1100" dirty="0" smtClean="0">
                <a:solidFill>
                  <a:srgbClr val="FF66FF"/>
                </a:solidFill>
              </a:rPr>
              <a:t>-</a:t>
            </a:r>
            <a:r>
              <a:rPr lang="ru-RU" sz="1100" dirty="0" smtClean="0">
                <a:solidFill>
                  <a:srgbClr val="FF66FF"/>
                </a:solidFill>
              </a:rPr>
              <a:t>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</a:t>
            </a:r>
            <a:r>
              <a:rPr lang="en-US" sz="1100" dirty="0" smtClean="0">
                <a:solidFill>
                  <a:srgbClr val="FF66FF"/>
                </a:solidFill>
              </a:rPr>
              <a:t>-</a:t>
            </a:r>
            <a:r>
              <a:rPr lang="ru-RU" sz="1100" dirty="0" smtClean="0">
                <a:solidFill>
                  <a:srgbClr val="FF66FF"/>
                </a:solidFill>
              </a:rPr>
              <a:t>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en-US" sz="1100" dirty="0" smtClean="0"/>
              <a:t> </a:t>
            </a:r>
            <a:r>
              <a:rPr lang="ru-RU" sz="1100" dirty="0" smtClean="0"/>
              <a:t>утвер</a:t>
            </a:r>
            <a:r>
              <a:rPr lang="en-US" sz="1100" dirty="0" smtClean="0"/>
              <a:t>-</a:t>
            </a:r>
            <a:r>
              <a:rPr lang="ru-RU" sz="1100" dirty="0" smtClean="0"/>
              <a:t>дительного к</a:t>
            </a:r>
            <a:r>
              <a:rPr lang="en-US" sz="1100" dirty="0" smtClean="0"/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</a:t>
            </a:r>
            <a:r>
              <a:rPr lang="en-US" sz="1100" dirty="0" smtClean="0">
                <a:solidFill>
                  <a:srgbClr val="FF66FF"/>
                </a:solidFill>
              </a:rPr>
              <a:t>-</a:t>
            </a:r>
            <a:r>
              <a:rPr lang="ru-RU" sz="1100" dirty="0" smtClean="0">
                <a:solidFill>
                  <a:srgbClr val="FF66FF"/>
                </a:solidFill>
              </a:rPr>
              <a:t>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en-US" sz="1100" dirty="0" smtClean="0"/>
              <a:t> </a:t>
            </a:r>
            <a:r>
              <a:rPr lang="ru-RU" sz="1100" dirty="0" smtClean="0"/>
              <a:t>утвер</a:t>
            </a:r>
            <a:r>
              <a:rPr lang="en-US" sz="1100" dirty="0" smtClean="0"/>
              <a:t>-</a:t>
            </a:r>
            <a:r>
              <a:rPr lang="ru-RU" sz="1100" dirty="0" smtClean="0"/>
              <a:t>дительного к</a:t>
            </a:r>
            <a:r>
              <a:rPr lang="en-US" sz="1100" dirty="0" smtClean="0"/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</a:t>
            </a:r>
            <a:r>
              <a:rPr lang="en-US" sz="1100" dirty="0" smtClean="0">
                <a:solidFill>
                  <a:srgbClr val="FF66FF"/>
                </a:solidFill>
              </a:rPr>
              <a:t>-</a:t>
            </a:r>
            <a:r>
              <a:rPr lang="ru-RU" sz="1100" dirty="0" smtClean="0">
                <a:solidFill>
                  <a:srgbClr val="FF66FF"/>
                </a:solidFill>
              </a:rPr>
              <a:t>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</a:t>
            </a:r>
            <a:r>
              <a:rPr lang="en-US" sz="1100" dirty="0" smtClean="0"/>
              <a:t>-</a:t>
            </a:r>
            <a:r>
              <a:rPr lang="ru-RU" sz="1100" dirty="0" smtClean="0"/>
              <a:t>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en-US" sz="1100" dirty="0" smtClean="0"/>
              <a:t> </a:t>
            </a:r>
            <a:r>
              <a:rPr lang="ru-RU" sz="1100" dirty="0" smtClean="0"/>
              <a:t>утвер</a:t>
            </a:r>
            <a:r>
              <a:rPr lang="en-US" sz="1100" dirty="0" smtClean="0"/>
              <a:t>-</a:t>
            </a:r>
            <a:r>
              <a:rPr lang="ru-RU" sz="1100" dirty="0" smtClean="0"/>
              <a:t>дительного к</a:t>
            </a:r>
            <a:r>
              <a:rPr lang="en-US" sz="1100" dirty="0" smtClean="0"/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en-US" sz="1100" dirty="0" smtClean="0"/>
              <a:t> </a:t>
            </a:r>
            <a:r>
              <a:rPr lang="ru-RU" sz="1100" dirty="0" smtClean="0"/>
              <a:t>утвер</a:t>
            </a:r>
            <a:r>
              <a:rPr lang="en-US" sz="1100" dirty="0" smtClean="0"/>
              <a:t>-</a:t>
            </a:r>
            <a:r>
              <a:rPr lang="ru-RU" sz="1100" dirty="0" smtClean="0"/>
              <a:t>дительного к</a:t>
            </a:r>
            <a:r>
              <a:rPr lang="en-US" sz="1100" dirty="0" smtClean="0"/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</a:t>
            </a:r>
            <a:r>
              <a:rPr lang="en-US" sz="1100" dirty="0" smtClean="0"/>
              <a:t>-</a:t>
            </a:r>
            <a:r>
              <a:rPr lang="ru-RU" sz="1100" dirty="0" smtClean="0"/>
              <a:t>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3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000"/>
            <a:ext cx="8229600" cy="648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Непосредственные умозаключения</a:t>
            </a:r>
            <a:endParaRPr lang="ru-RU" sz="32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60000" y="864000"/>
            <a:ext cx="8712000" cy="5904000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ts val="600"/>
              </a:spcBef>
              <a:buClr>
                <a:srgbClr val="FFFF00"/>
              </a:buCl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Умозаключение как форма мышления</a:t>
            </a:r>
          </a:p>
          <a:p>
            <a:pPr lvl="1">
              <a:lnSpc>
                <a:spcPct val="90000"/>
              </a:lnSpc>
              <a:spcBef>
                <a:spcPts val="6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Понятие умозаключения</a:t>
            </a:r>
          </a:p>
          <a:p>
            <a:pPr lvl="1">
              <a:lnSpc>
                <a:spcPct val="90000"/>
              </a:lnSpc>
              <a:spcBef>
                <a:spcPts val="6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Виды умозаключений</a:t>
            </a:r>
          </a:p>
          <a:p>
            <a:pPr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Дедуктивные и индуктивные умозаключения</a:t>
            </a:r>
          </a:p>
          <a:p>
            <a:pPr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Непосредственные умозаключения и силлогизмы</a:t>
            </a:r>
          </a:p>
          <a:p>
            <a:pPr>
              <a:lnSpc>
                <a:spcPct val="90000"/>
              </a:lnSpc>
              <a:spcBef>
                <a:spcPts val="600"/>
              </a:spcBef>
              <a:buClr>
                <a:srgbClr val="FFFF00"/>
              </a:buCl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Непосредственные умозаключения</a:t>
            </a:r>
          </a:p>
          <a:p>
            <a:pPr lvl="1">
              <a:lnSpc>
                <a:spcPct val="90000"/>
              </a:lnSpc>
              <a:spcBef>
                <a:spcPts val="6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Категорические и алетические умозаключения от истинности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или ложности одного суждения к истинности или ложности другого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равнозначности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подчинения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контрадикторности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контрарности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субконтрарности</a:t>
            </a:r>
          </a:p>
          <a:p>
            <a:pPr lvl="1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Умозаключения, получаемые преобразованием формы посылки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превращения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обращения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и </a:t>
            </a:r>
            <a:r>
              <a:rPr lang="ru-RU" sz="1600" b="1" dirty="0" smtClean="0">
                <a:solidFill>
                  <a:srgbClr val="FFFF00"/>
                </a:solidFill>
              </a:rPr>
              <a:t>распределённость терминов в суждении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Умозаключения контрапозиции</a:t>
            </a:r>
          </a:p>
          <a:p>
            <a:pPr marL="1657350" lvl="3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противопоставления предикату</a:t>
            </a:r>
          </a:p>
          <a:p>
            <a:pPr marL="1657350" lvl="3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противопоставления субъекту</a:t>
            </a:r>
          </a:p>
          <a:p>
            <a:pPr marL="1657350" lvl="3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превращения через противоположение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43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143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r>
              <a:rPr lang="ru-RU" sz="32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 </a:t>
            </a:r>
            <a:r>
              <a:rPr lang="ru-RU" sz="2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Алетическое умозаключение контрарности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3311525" y="2303463"/>
            <a:ext cx="2520950" cy="252412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контрарность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 rot="-1020000">
            <a:off x="1152525" y="3492000"/>
            <a:ext cx="4714875" cy="252413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контрарность  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 rot="1020000">
            <a:off x="3311525" y="3492000"/>
            <a:ext cx="4716463" cy="252413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  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5" name="Скругленный прямоугольник 34"/>
          <p:cNvSpPr>
            <a:spLocks noChangeArrowheads="1"/>
          </p:cNvSpPr>
          <p:nvPr/>
        </p:nvSpPr>
        <p:spPr bwMode="auto">
          <a:xfrm>
            <a:off x="2232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98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37" name="Скругленный прямоугольник 36"/>
          <p:cNvSpPr>
            <a:spLocks noChangeArrowheads="1"/>
          </p:cNvSpPr>
          <p:nvPr/>
        </p:nvSpPr>
        <p:spPr bwMode="auto">
          <a:xfrm>
            <a:off x="5508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 суждение</a:t>
            </a:r>
          </a:p>
        </p:txBody>
      </p:sp>
      <p:sp>
        <p:nvSpPr>
          <p:cNvPr id="40" name="Скругленный прямоугольник 39"/>
          <p:cNvSpPr>
            <a:spLocks noChangeArrowheads="1"/>
          </p:cNvSpPr>
          <p:nvPr/>
        </p:nvSpPr>
        <p:spPr bwMode="auto">
          <a:xfrm>
            <a:off x="7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98400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42" name="Скругленный прямоугольник 41"/>
          <p:cNvSpPr>
            <a:spLocks noChangeArrowheads="1"/>
          </p:cNvSpPr>
          <p:nvPr/>
        </p:nvSpPr>
        <p:spPr bwMode="auto">
          <a:xfrm>
            <a:off x="70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 суждение</a:t>
            </a:r>
          </a:p>
        </p:txBody>
      </p:sp>
      <p:sp>
        <p:nvSpPr>
          <p:cNvPr id="44" name="Скругленный прямоугольник 43"/>
          <p:cNvSpPr>
            <a:spLocks noChangeArrowheads="1"/>
          </p:cNvSpPr>
          <p:nvPr/>
        </p:nvSpPr>
        <p:spPr bwMode="auto">
          <a:xfrm>
            <a:off x="2232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691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</a:p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46" name="Скругленный прямоугольник 45"/>
          <p:cNvSpPr>
            <a:spLocks noChangeArrowheads="1"/>
          </p:cNvSpPr>
          <p:nvPr/>
        </p:nvSpPr>
        <p:spPr bwMode="auto">
          <a:xfrm>
            <a:off x="5508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80000" y="3996000"/>
            <a:ext cx="3384000" cy="79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8" grpId="0" animBg="1"/>
      <p:bldP spid="29" grpId="0" animBg="1"/>
      <p:bldP spid="34" grpId="0"/>
      <p:bldP spid="35" grpId="0" animBg="1"/>
      <p:bldP spid="36" grpId="0"/>
      <p:bldP spid="37" grpId="0" animBg="1"/>
      <p:bldP spid="39" grpId="0"/>
      <p:bldP spid="40" grpId="0" animBg="1"/>
      <p:bldP spid="41" grpId="0"/>
      <p:bldP spid="42" grpId="0" animBg="1"/>
      <p:bldP spid="43" grpId="0"/>
      <p:bldP spid="44" grpId="0" animBg="1"/>
      <p:bldP spid="45" grpId="0"/>
      <p:bldP spid="46" grpId="0" animBg="1"/>
      <p:bldP spid="18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rgbClr val="00FFFF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4" name="TextBox 43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4" grpId="0" animBg="1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7" grpId="0" animBg="1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rgbClr val="FFFF00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2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8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7" grpId="0" animBg="1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1" name="TextBox 50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7" name="TextBox 16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51" grpId="0" animBg="1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2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8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143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r>
              <a:rPr lang="ru-RU" sz="32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 </a:t>
            </a:r>
            <a:r>
              <a:rPr lang="ru-RU" sz="2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Алетическое умозаключение субконтрарности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3564000" y="5543550"/>
            <a:ext cx="2016000" cy="252413"/>
          </a:xfrm>
          <a:prstGeom prst="rect">
            <a:avLst/>
          </a:prstGeom>
          <a:solidFill>
            <a:srgbClr val="99FF9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субконтрарность</a:t>
            </a:r>
          </a:p>
        </p:txBody>
      </p:sp>
      <p:sp>
        <p:nvSpPr>
          <p:cNvPr id="31" name="Прямоугольник 30"/>
          <p:cNvSpPr>
            <a:spLocks noChangeArrowheads="1"/>
          </p:cNvSpPr>
          <p:nvPr/>
        </p:nvSpPr>
        <p:spPr bwMode="auto">
          <a:xfrm rot="-1020000">
            <a:off x="3311525" y="4392000"/>
            <a:ext cx="4716463" cy="252412"/>
          </a:xfrm>
          <a:prstGeom prst="rect">
            <a:avLst/>
          </a:prstGeom>
          <a:solidFill>
            <a:srgbClr val="99FF9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    субконтрарность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Прямоугольник 29"/>
          <p:cNvSpPr>
            <a:spLocks noChangeArrowheads="1"/>
          </p:cNvSpPr>
          <p:nvPr/>
        </p:nvSpPr>
        <p:spPr bwMode="auto">
          <a:xfrm rot="960000">
            <a:off x="1152525" y="4392000"/>
            <a:ext cx="4714875" cy="252412"/>
          </a:xfrm>
          <a:prstGeom prst="rect">
            <a:avLst/>
          </a:prstGeom>
          <a:solidFill>
            <a:srgbClr val="99FF9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субконтрарность 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5" name="Скругленный прямоугольник 34"/>
          <p:cNvSpPr>
            <a:spLocks noChangeArrowheads="1"/>
          </p:cNvSpPr>
          <p:nvPr/>
        </p:nvSpPr>
        <p:spPr bwMode="auto">
          <a:xfrm>
            <a:off x="2232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98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37" name="Скругленный прямоугольник 36"/>
          <p:cNvSpPr>
            <a:spLocks noChangeArrowheads="1"/>
          </p:cNvSpPr>
          <p:nvPr/>
        </p:nvSpPr>
        <p:spPr bwMode="auto">
          <a:xfrm>
            <a:off x="5508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 суждение</a:t>
            </a:r>
          </a:p>
        </p:txBody>
      </p:sp>
      <p:sp>
        <p:nvSpPr>
          <p:cNvPr id="39" name="Скругленный прямоугольник 38"/>
          <p:cNvSpPr>
            <a:spLocks noChangeArrowheads="1"/>
          </p:cNvSpPr>
          <p:nvPr/>
        </p:nvSpPr>
        <p:spPr bwMode="auto">
          <a:xfrm>
            <a:off x="7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98400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 суждение</a:t>
            </a:r>
          </a:p>
        </p:txBody>
      </p:sp>
      <p:sp>
        <p:nvSpPr>
          <p:cNvPr id="42" name="Скругленный прямоугольник 41"/>
          <p:cNvSpPr>
            <a:spLocks noChangeArrowheads="1"/>
          </p:cNvSpPr>
          <p:nvPr/>
        </p:nvSpPr>
        <p:spPr bwMode="auto">
          <a:xfrm>
            <a:off x="2232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91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</a:p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44" name="Скругленный прямоугольник 43"/>
          <p:cNvSpPr>
            <a:spLocks noChangeArrowheads="1"/>
          </p:cNvSpPr>
          <p:nvPr/>
        </p:nvSpPr>
        <p:spPr bwMode="auto">
          <a:xfrm>
            <a:off x="5508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45" name="Скругленный прямоугольник 44"/>
          <p:cNvSpPr>
            <a:spLocks noChangeArrowheads="1"/>
          </p:cNvSpPr>
          <p:nvPr/>
        </p:nvSpPr>
        <p:spPr bwMode="auto">
          <a:xfrm>
            <a:off x="70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880000" y="3312000"/>
            <a:ext cx="3384000" cy="79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</a:rPr>
              <a:t>Субконтрарные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FF66FF"/>
                </a:solidFill>
              </a:rPr>
              <a:t/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1" grpId="0" animBg="1"/>
      <p:bldP spid="30" grpId="0" animBg="1"/>
      <p:bldP spid="34" grpId="0"/>
      <p:bldP spid="35" grpId="0" animBg="1"/>
      <p:bldP spid="36" grpId="0"/>
      <p:bldP spid="37" grpId="0" animBg="1"/>
      <p:bldP spid="38" grpId="0"/>
      <p:bldP spid="39" grpId="0" animBg="1"/>
      <p:bldP spid="40" grpId="0"/>
      <p:bldP spid="41" grpId="0"/>
      <p:bldP spid="42" grpId="0" animBg="1"/>
      <p:bldP spid="43" grpId="0"/>
      <p:bldP spid="44" grpId="0" animBg="1"/>
      <p:bldP spid="45" grpId="0" animBg="1"/>
      <p:bldP spid="18" grpId="0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7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2" grpId="0" animBg="1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2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  <p:bldP spid="95" grpId="0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286644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8" name="TextBox 17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286644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0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286644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286644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286644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8" grpId="0" animBg="1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4" name="TextBox 53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1" name="TextBox 30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54" grpId="0" animBg="1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22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6" name="Прямая соединительная линия 125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4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8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0" name="TextBox 49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1" name="TextBox 30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76" grpId="0" animBg="1"/>
      <p:bldP spid="17" grpId="0" animBg="1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9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4" grpId="0" animBg="1"/>
      <p:bldP spid="45" grpId="0" animBg="1"/>
      <p:bldP spid="48" grpId="0" animBg="1"/>
      <p:bldP spid="49" grpId="0" animBg="1"/>
      <p:bldP spid="60" grpId="0" animBg="1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  <p:bldP spid="94" grpId="0" animBg="1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1" grpId="0" animBg="1"/>
      <p:bldP spid="42" grpId="0" animBg="1"/>
      <p:bldP spid="43" grpId="0" animBg="1"/>
      <p:bldP spid="46" grpId="0" animBg="1"/>
      <p:bldP spid="47" grpId="0" animBg="1"/>
      <p:bldP spid="56" grpId="0" animBg="1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96" grpId="0" animBg="1"/>
    </p:bld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47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TextBox 59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1" name="TextBox 50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60" grpId="0" animBg="1"/>
    </p:bld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12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>
                <a:solidFill>
                  <a:srgbClr val="FFFF00"/>
                </a:solidFill>
              </a:rPr>
              <a:t> ассер-торического </a:t>
            </a:r>
            <a:r>
              <a:rPr lang="ru-RU" sz="1100" dirty="0" smtClean="0"/>
              <a:t>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>
                <a:solidFill>
                  <a:srgbClr val="FFFF00"/>
                </a:solidFill>
              </a:rPr>
              <a:t> проблематиче-ского </a:t>
            </a:r>
            <a:r>
              <a:rPr lang="ru-RU" sz="1100" dirty="0" smtClean="0"/>
              <a:t>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22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6" name="Прямая соединительная линия 125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4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FF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br>
              <a:rPr lang="ru-RU" sz="1800" b="1" dirty="0" smtClean="0">
                <a:solidFill>
                  <a:srgbClr val="00FF00"/>
                </a:solidFill>
              </a:rPr>
            </a:br>
            <a:r>
              <a:rPr lang="ru-RU" sz="1800" b="1" dirty="0" smtClean="0">
                <a:solidFill>
                  <a:srgbClr val="00FFFF"/>
                </a:solidFill>
              </a:rPr>
              <a:t>логических отношений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 подразделяются 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дедуктивные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общего к частному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 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частного к общему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существенным образом 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600" b="1" dirty="0" smtClean="0">
                <a:solidFill>
                  <a:schemeClr val="bg1"/>
                </a:solidFill>
              </a:rPr>
              <a:t>) выводы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можно получить лишь путём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дедукции</a:t>
            </a:r>
            <a:r>
              <a:rPr lang="ru-RU" sz="1600" b="1" dirty="0" smtClean="0">
                <a:solidFill>
                  <a:schemeClr val="bg1"/>
                </a:solidFill>
              </a:rPr>
              <a:t>, тогда как </a:t>
            </a:r>
            <a:r>
              <a:rPr lang="ru-RU" sz="16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b="1" dirty="0" smtClean="0">
                <a:solidFill>
                  <a:schemeClr val="bg1"/>
                </a:solidFill>
              </a:rPr>
              <a:t> выводы лишь </a:t>
            </a:r>
            <a:r>
              <a:rPr lang="ru-RU" sz="1600" b="1" dirty="0" smtClean="0">
                <a:solidFill>
                  <a:srgbClr val="FF9900"/>
                </a:solidFill>
              </a:rPr>
              <a:t>предположительны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Дедуктивные умозаключения, в свою очередь,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подразделяются на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непосредственные</a:t>
            </a:r>
            <a:r>
              <a:rPr lang="ru-RU" sz="1800" b="1" dirty="0" smtClean="0">
                <a:solidFill>
                  <a:schemeClr val="bg1"/>
                </a:solidFill>
              </a:rPr>
              <a:t>, в которых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заключение выводится </a:t>
            </a:r>
            <a:r>
              <a:rPr lang="ru-RU" sz="1800" b="1" dirty="0" smtClean="0">
                <a:solidFill>
                  <a:srgbClr val="00FFFF"/>
                </a:solidFill>
              </a:rPr>
              <a:t>из единственной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силлогизмы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которых заключение выводится </a:t>
            </a:r>
            <a:r>
              <a:rPr lang="ru-RU" sz="1800" b="1" dirty="0" smtClean="0">
                <a:solidFill>
                  <a:srgbClr val="00FFFF"/>
                </a:solidFill>
              </a:rPr>
              <a:t>из нескольких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Силлогистика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составляет ядро традиционной формальной логики.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Наиболее разработанной частью силлогистики является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учение о </a:t>
            </a:r>
            <a:r>
              <a:rPr lang="ru-RU" sz="1600" b="1" dirty="0" smtClean="0">
                <a:solidFill>
                  <a:srgbClr val="FFFF00"/>
                </a:solidFill>
              </a:rPr>
              <a:t>простом категорическом силлогизме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Настоящая лекция посвящена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непосредственным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умозаключениям</a:t>
            </a:r>
            <a:r>
              <a:rPr lang="en-US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Другой класс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непосредственных умозаключений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образуют умозаключения, </a:t>
            </a:r>
            <a:r>
              <a:rPr lang="ru-RU" sz="1600" b="1" dirty="0" smtClean="0">
                <a:solidFill>
                  <a:srgbClr val="00FFFF"/>
                </a:solidFill>
              </a:rPr>
              <a:t>эксплицирующие логические отношения между терминами суждений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путём </a:t>
            </a:r>
            <a:r>
              <a:rPr lang="ru-RU" sz="1600" b="1" dirty="0" smtClean="0">
                <a:solidFill>
                  <a:srgbClr val="FFFF00"/>
                </a:solidFill>
              </a:rPr>
              <a:t>изменения формы посылок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ru-RU" sz="1600" b="1" dirty="0" smtClean="0">
                <a:solidFill>
                  <a:srgbClr val="00FFFF"/>
                </a:solidFill>
              </a:rPr>
              <a:t> </a:t>
            </a:r>
            <a:endParaRPr lang="ru-RU" sz="1600" b="1" dirty="0" smtClean="0">
              <a:solidFill>
                <a:srgbClr val="FFFF00"/>
              </a:solidFill>
            </a:endParaRPr>
          </a:p>
        </p:txBody>
      </p:sp>
      <p:sp>
        <p:nvSpPr>
          <p:cNvPr id="6" name="Rectangle 4"/>
          <p:cNvSpPr>
            <a:spLocks noGrp="1" noChangeArrowheads="1"/>
          </p:cNvSpPr>
          <p:nvPr>
            <p:ph type="title"/>
          </p:nvPr>
        </p:nvSpPr>
        <p:spPr>
          <a:xfrm>
            <a:off x="432000" y="274638"/>
            <a:ext cx="8280000" cy="792000"/>
          </a:xfrm>
        </p:spPr>
        <p:txBody>
          <a:bodyPr/>
          <a:lstStyle/>
          <a:p>
            <a:pPr lvl="0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Непосредственные умозаключения</a:t>
            </a:r>
            <a:r>
              <a:rPr lang="en-US" sz="2800" b="1" dirty="0" smtClean="0">
                <a:solidFill>
                  <a:schemeClr val="bg1"/>
                </a:solidFill>
              </a:rPr>
              <a:t/>
            </a:r>
            <a:br>
              <a:rPr lang="en-US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Преобразование формы посылки</a:t>
            </a:r>
            <a:endParaRPr lang="ru-RU" sz="3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288000" y="2160000"/>
            <a:ext cx="4176000" cy="31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Превращение суждения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преобразование посылки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</a:t>
            </a:r>
            <a:r>
              <a:rPr lang="ru-RU" dirty="0" smtClean="0">
                <a:solidFill>
                  <a:srgbClr val="FF9900"/>
                </a:solidFill>
              </a:rPr>
              <a:t>равнозначное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00"/>
                </a:solidFill>
              </a:rPr>
              <a:t>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но </a:t>
            </a:r>
            <a:r>
              <a:rPr lang="ru-RU" dirty="0">
                <a:solidFill>
                  <a:srgbClr val="FF9900"/>
                </a:solidFill>
              </a:rPr>
              <a:t>противоположное по </a:t>
            </a:r>
            <a:r>
              <a:rPr lang="ru-RU" dirty="0" smtClean="0">
                <a:solidFill>
                  <a:srgbClr val="FF9900"/>
                </a:solidFill>
              </a:rPr>
              <a:t>качеству</a:t>
            </a:r>
            <a:r>
              <a:rPr lang="ru-RU" dirty="0" smtClean="0">
                <a:solidFill>
                  <a:schemeClr val="accent3"/>
                </a:solidFill>
              </a:rPr>
              <a:t> суждение, что достигается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изменением </a:t>
            </a:r>
            <a:r>
              <a:rPr lang="ru-RU" dirty="0">
                <a:solidFill>
                  <a:srgbClr val="00FFFF"/>
                </a:solidFill>
              </a:rPr>
              <a:t>связки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на противоположную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с одновременной</a:t>
            </a:r>
            <a:r>
              <a:rPr lang="ru-RU" dirty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/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заменой предиката контрадикторным понятием</a:t>
            </a:r>
            <a:r>
              <a:rPr lang="ru-RU" dirty="0"/>
              <a:t>.</a:t>
            </a:r>
            <a:endParaRPr lang="ru-RU" sz="1600" dirty="0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680000" y="2160000"/>
            <a:ext cx="4176000" cy="31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Обращение суждения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 преобразование посылки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субъектом которого становится </a:t>
            </a:r>
            <a:r>
              <a:rPr lang="ru-RU" dirty="0">
                <a:solidFill>
                  <a:schemeClr val="accent3"/>
                </a:solidFill>
              </a:rPr>
              <a:t>предикат,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а </a:t>
            </a:r>
            <a:r>
              <a:rPr lang="ru-RU" dirty="0">
                <a:solidFill>
                  <a:schemeClr val="accent3"/>
                </a:solidFill>
              </a:rPr>
              <a:t>предикатом – </a:t>
            </a:r>
            <a:r>
              <a:rPr lang="ru-RU" dirty="0" smtClean="0">
                <a:solidFill>
                  <a:schemeClr val="accent3"/>
                </a:solidFill>
              </a:rPr>
              <a:t>субъект посылки, </a:t>
            </a:r>
            <a:r>
              <a:rPr lang="ru-RU" dirty="0" smtClean="0"/>
              <a:t>что </a:t>
            </a:r>
            <a:r>
              <a:rPr lang="ru-RU" dirty="0"/>
              <a:t>достигается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>перестановкой терминов </a:t>
            </a:r>
            <a:r>
              <a:rPr lang="ru-RU" dirty="0"/>
              <a:t>исходного </a:t>
            </a:r>
            <a:r>
              <a:rPr lang="ru-RU" dirty="0" smtClean="0"/>
              <a:t>суждения.</a:t>
            </a:r>
            <a:endParaRPr lang="ru-RU" dirty="0"/>
          </a:p>
        </p:txBody>
      </p:sp>
      <p:sp>
        <p:nvSpPr>
          <p:cNvPr id="6" name="Заголовок 1"/>
          <p:cNvSpPr>
            <a:spLocks noGrp="1"/>
          </p:cNvSpPr>
          <p:nvPr>
            <p:ph type="title"/>
          </p:nvPr>
        </p:nvSpPr>
        <p:spPr>
          <a:xfrm>
            <a:off x="457200" y="273600"/>
            <a:ext cx="8229600" cy="1080000"/>
          </a:xfrm>
        </p:spPr>
        <p:txBody>
          <a:bodyPr anchor="t" anchorCtr="1"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Умозаключения, получаемые преобразованием формы посылки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8000" y="1584000"/>
            <a:ext cx="8568000" cy="39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/>
              <a:t>Два исходных вида таких умозаключений – </a:t>
            </a:r>
            <a:r>
              <a:rPr lang="ru-RU" dirty="0" smtClean="0">
                <a:solidFill>
                  <a:srgbClr val="FFFF00"/>
                </a:solidFill>
              </a:rPr>
              <a:t>превращение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FF00"/>
                </a:solidFill>
              </a:rPr>
              <a:t>обращение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288000" y="5760000"/>
            <a:ext cx="8568000" cy="61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/>
              <a:t>Другие три вида умозаключений, получаемых преобразованием формы посылки, представляют собой комбинации </a:t>
            </a:r>
            <a:r>
              <a:rPr lang="ru-RU" dirty="0" smtClean="0">
                <a:solidFill>
                  <a:srgbClr val="FFFF00"/>
                </a:solidFill>
              </a:rPr>
              <a:t>превращения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FF00"/>
                </a:solidFill>
              </a:rPr>
              <a:t>обращения</a:t>
            </a:r>
            <a:r>
              <a:rPr lang="ru-RU" dirty="0" smtClean="0"/>
              <a:t>.</a:t>
            </a:r>
          </a:p>
          <a:p>
            <a:pPr algn="ctr"/>
            <a:r>
              <a:rPr lang="ru-RU" dirty="0" smtClean="0"/>
              <a:t>Эти три вида непосредственных умозаключений иногда обозначают общим термином </a:t>
            </a:r>
            <a:r>
              <a:rPr lang="ru-RU" dirty="0" smtClean="0">
                <a:solidFill>
                  <a:srgbClr val="FFFF00"/>
                </a:solidFill>
              </a:rPr>
              <a:t>контрапозиции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7" grpId="0"/>
      <p:bldP spid="8" grpId="0" build="p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180000" y="1584000"/>
            <a:ext cx="4320000" cy="421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Противопоставление </a:t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предикату</a:t>
            </a:r>
            <a:r>
              <a:rPr lang="ru-RU" sz="2000" dirty="0" smtClean="0">
                <a:cs typeface="Arial" charset="0"/>
              </a:rPr>
              <a:t>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 преобразование посылки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суждение,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>
                <a:solidFill>
                  <a:srgbClr val="FF9900"/>
                </a:solidFill>
              </a:rPr>
              <a:t>по качеству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00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но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субъектом которого становится понятие, </a:t>
            </a:r>
            <a:r>
              <a:rPr lang="ru-RU" dirty="0" smtClean="0">
                <a:solidFill>
                  <a:srgbClr val="00FF00"/>
                </a:solidFill>
              </a:rPr>
              <a:t>контрадикторное предикату </a:t>
            </a:r>
            <a:r>
              <a:rPr lang="ru-RU" dirty="0" smtClean="0">
                <a:solidFill>
                  <a:schemeClr val="accent3"/>
                </a:solidFill>
              </a:rPr>
              <a:t>посылки, а </a:t>
            </a:r>
            <a:r>
              <a:rPr lang="ru-RU" dirty="0">
                <a:solidFill>
                  <a:schemeClr val="accent3"/>
                </a:solidFill>
              </a:rPr>
              <a:t>предикатом – </a:t>
            </a:r>
            <a:r>
              <a:rPr lang="ru-RU" dirty="0" smtClean="0">
                <a:solidFill>
                  <a:schemeClr val="accent3"/>
                </a:solidFill>
              </a:rPr>
              <a:t>субъект посылки, что достигается </a:t>
            </a:r>
            <a:r>
              <a:rPr lang="ru-RU" dirty="0" smtClean="0">
                <a:solidFill>
                  <a:srgbClr val="00FFFF"/>
                </a:solidFill>
              </a:rPr>
              <a:t>превращением </a:t>
            </a:r>
            <a:r>
              <a:rPr lang="ru-RU" dirty="0" smtClean="0"/>
              <a:t>исходного </a:t>
            </a:r>
            <a:r>
              <a:rPr lang="ru-RU" dirty="0"/>
              <a:t>суждения </a:t>
            </a:r>
            <a:r>
              <a:rPr lang="ru-RU" dirty="0" smtClean="0"/>
              <a:t>с последующим </a:t>
            </a:r>
            <a:r>
              <a:rPr lang="ru-RU" dirty="0" smtClean="0">
                <a:solidFill>
                  <a:srgbClr val="00FF00"/>
                </a:solidFill>
              </a:rPr>
              <a:t>обращением </a:t>
            </a:r>
            <a:r>
              <a:rPr lang="ru-RU" dirty="0" smtClean="0"/>
              <a:t>превращённого </a:t>
            </a:r>
            <a:r>
              <a:rPr lang="ru-RU" dirty="0"/>
              <a:t>суждения.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644000" y="1584000"/>
            <a:ext cx="4320000" cy="421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Противопоставление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субъекту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 преобразование посылки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 в суждение,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>
                <a:solidFill>
                  <a:srgbClr val="FF9900"/>
                </a:solidFill>
              </a:rPr>
              <a:t>по качеству</a:t>
            </a:r>
            <a:r>
              <a:rPr lang="ru-RU" dirty="0" smtClean="0"/>
              <a:t>, </a:t>
            </a:r>
            <a:r>
              <a:rPr lang="ru-RU" dirty="0" smtClean="0">
                <a:solidFill>
                  <a:schemeClr val="accent3"/>
                </a:solidFill>
              </a:rPr>
              <a:t>но (за исключением общеотрицательной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00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субъектом которого становится предикат посылки,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а предикатом – </a:t>
            </a:r>
            <a:r>
              <a:rPr lang="ru-RU" dirty="0" smtClean="0"/>
              <a:t>понятие, </a:t>
            </a:r>
            <a:r>
              <a:rPr lang="ru-RU" dirty="0" smtClean="0">
                <a:solidFill>
                  <a:srgbClr val="00FF00"/>
                </a:solidFill>
              </a:rPr>
              <a:t>контрадикторное субъекту</a:t>
            </a:r>
            <a:r>
              <a:rPr lang="ru-RU" dirty="0" smtClean="0">
                <a:solidFill>
                  <a:schemeClr val="accent3"/>
                </a:solidFill>
              </a:rPr>
              <a:t> посылки, что </a:t>
            </a:r>
            <a:r>
              <a:rPr lang="ru-RU" dirty="0">
                <a:solidFill>
                  <a:schemeClr val="accent3"/>
                </a:solidFill>
              </a:rPr>
              <a:t>достигает</a:t>
            </a:r>
            <a:r>
              <a:rPr lang="ru-RU" dirty="0"/>
              <a:t>ся </a:t>
            </a:r>
            <a:r>
              <a:rPr lang="ru-RU" dirty="0" smtClean="0">
                <a:solidFill>
                  <a:srgbClr val="00FF00"/>
                </a:solidFill>
              </a:rPr>
              <a:t>обращением </a:t>
            </a:r>
            <a:r>
              <a:rPr lang="ru-RU" dirty="0" smtClean="0"/>
              <a:t>исходного суждения </a:t>
            </a:r>
            <a:br>
              <a:rPr lang="ru-RU" dirty="0" smtClean="0"/>
            </a:br>
            <a:r>
              <a:rPr lang="ru-RU" dirty="0" smtClean="0"/>
              <a:t>с </a:t>
            </a:r>
            <a:r>
              <a:rPr lang="ru-RU" dirty="0"/>
              <a:t>последующим </a:t>
            </a:r>
            <a:r>
              <a:rPr lang="ru-RU" dirty="0" smtClean="0">
                <a:solidFill>
                  <a:srgbClr val="00FFFF"/>
                </a:solidFill>
              </a:rPr>
              <a:t>превращением </a:t>
            </a:r>
            <a:r>
              <a:rPr lang="ru-RU" dirty="0" smtClean="0"/>
              <a:t>обращённого </a:t>
            </a:r>
            <a:r>
              <a:rPr lang="ru-RU" dirty="0"/>
              <a:t>суждения.</a:t>
            </a:r>
          </a:p>
        </p:txBody>
      </p:sp>
      <p:sp>
        <p:nvSpPr>
          <p:cNvPr id="11" name="Заголовок 1"/>
          <p:cNvSpPr>
            <a:spLocks noGrp="1"/>
          </p:cNvSpPr>
          <p:nvPr>
            <p:ph type="title"/>
          </p:nvPr>
        </p:nvSpPr>
        <p:spPr>
          <a:xfrm>
            <a:off x="457200" y="273600"/>
            <a:ext cx="8229600" cy="1080000"/>
          </a:xfrm>
        </p:spPr>
        <p:txBody>
          <a:bodyPr anchor="t" anchorCtr="1"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Умозаключения, получаемые преобразованием формы посылки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8000" y="5940000"/>
            <a:ext cx="4176000" cy="68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Противопоставление предикату</a:t>
            </a:r>
            <a:r>
              <a:rPr lang="ru-RU" dirty="0" smtClean="0">
                <a:cs typeface="Arial" charset="0"/>
              </a:rPr>
              <a:t> =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обращение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80000" y="5940000"/>
            <a:ext cx="4176000" cy="72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Противопоставление субъекту</a:t>
            </a:r>
            <a:r>
              <a:rPr lang="ru-RU" dirty="0" smtClean="0">
                <a:cs typeface="Arial" charset="0"/>
              </a:rPr>
              <a:t> =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обращение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6" grpId="0" animBg="1"/>
      <p:bldP spid="5" grpId="0"/>
      <p:bldP spid="7" grpId="0"/>
    </p:bld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1224000" y="1656000"/>
            <a:ext cx="6696000" cy="288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преобразование посылки в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и (за исключением общеотрицательной посылки)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>субъектом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которого становятся понятия, </a:t>
            </a:r>
            <a:r>
              <a:rPr lang="ru-RU" dirty="0" smtClean="0">
                <a:solidFill>
                  <a:srgbClr val="00FF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соответственно, </a:t>
            </a:r>
            <a:r>
              <a:rPr lang="ru-RU" dirty="0" smtClean="0">
                <a:solidFill>
                  <a:srgbClr val="00FF00"/>
                </a:solidFill>
              </a:rPr>
              <a:t>предикату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chemeClr val="accent3"/>
                </a:solidFill>
              </a:rPr>
              <a:t> исходного </a:t>
            </a:r>
            <a:r>
              <a:rPr lang="ru-RU" dirty="0">
                <a:solidFill>
                  <a:schemeClr val="accent3"/>
                </a:solidFill>
              </a:rPr>
              <a:t>суждения,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/>
              <a:t>что достигается</a:t>
            </a:r>
            <a:r>
              <a:rPr lang="ru-RU" dirty="0" smtClean="0">
                <a:solidFill>
                  <a:srgbClr val="00FFFF"/>
                </a:solidFill>
              </a:rPr>
              <a:t> перестановкой терминов</a:t>
            </a:r>
            <a:r>
              <a:rPr lang="ru-RU" dirty="0" smtClean="0"/>
              <a:t> посылки </a:t>
            </a:r>
            <a:br>
              <a:rPr lang="ru-RU" dirty="0" smtClean="0"/>
            </a:br>
            <a:r>
              <a:rPr lang="ru-RU" dirty="0" smtClean="0"/>
              <a:t>с их последующей заменой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контрадикторными понятиями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1224000" y="4536000"/>
            <a:ext cx="6696000" cy="1080000"/>
          </a:xfrm>
          <a:prstGeom prst="rect">
            <a:avLst/>
          </a:prstGeom>
          <a:noFill/>
          <a:ln w="12700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pPr indent="-457200" algn="ctr"/>
            <a:r>
              <a:rPr lang="ru-RU" dirty="0" smtClean="0"/>
              <a:t>Тот же результат достигается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 суждения, полученного из исходного путём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противопоставления предикату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7" name="Заголовок 1"/>
          <p:cNvSpPr>
            <a:spLocks noGrp="1"/>
          </p:cNvSpPr>
          <p:nvPr>
            <p:ph type="title"/>
          </p:nvPr>
        </p:nvSpPr>
        <p:spPr>
          <a:xfrm>
            <a:off x="457200" y="273600"/>
            <a:ext cx="8229600" cy="1080000"/>
          </a:xfrm>
        </p:spPr>
        <p:txBody>
          <a:bodyPr anchor="t" anchorCtr="1"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Умозаключения, получаемые преобразованием формы посылки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32000" y="5616000"/>
            <a:ext cx="6480000" cy="111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ru-RU" dirty="0" smtClean="0">
                <a:cs typeface="Arial" charset="0"/>
              </a:rPr>
              <a:t> =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обращение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=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solidFill>
                  <a:srgbClr val="FF9900"/>
                </a:solidFill>
              </a:rPr>
              <a:t>противопоставление предикату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6" grpId="0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656000" y="18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656000" y="262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360000" y="1656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628000" y="1656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белый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360000" y="2448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2628000" y="2448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белый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1656000" y="342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360000" y="3240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2628000" y="3240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не-белый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1656000" y="442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0" name="Oval 13"/>
          <p:cNvSpPr>
            <a:spLocks noChangeArrowheads="1"/>
          </p:cNvSpPr>
          <p:nvPr/>
        </p:nvSpPr>
        <p:spPr bwMode="auto">
          <a:xfrm>
            <a:off x="360000" y="4248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2628000" y="4248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чёрный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1656000" y="522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3" name="Oval 13"/>
          <p:cNvSpPr>
            <a:spLocks noChangeArrowheads="1"/>
          </p:cNvSpPr>
          <p:nvPr/>
        </p:nvSpPr>
        <p:spPr bwMode="auto">
          <a:xfrm>
            <a:off x="360000" y="5040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2628000" y="5040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чёрный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1656000" y="6012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6" name="Oval 13"/>
          <p:cNvSpPr>
            <a:spLocks noChangeArrowheads="1"/>
          </p:cNvSpPr>
          <p:nvPr/>
        </p:nvSpPr>
        <p:spPr bwMode="auto">
          <a:xfrm>
            <a:off x="360000" y="5832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Oval 12"/>
          <p:cNvSpPr>
            <a:spLocks noChangeArrowheads="1"/>
          </p:cNvSpPr>
          <p:nvPr/>
        </p:nvSpPr>
        <p:spPr bwMode="auto">
          <a:xfrm>
            <a:off x="2628000" y="5832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не-чёрный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320000" y="1800000"/>
            <a:ext cx="4680000" cy="36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1600" dirty="0" smtClean="0"/>
              <a:t>Посылка – утвердительное суждение.</a:t>
            </a:r>
            <a:endParaRPr lang="ru-RU" sz="1600" dirty="0"/>
          </a:p>
        </p:txBody>
      </p:sp>
      <p:sp>
        <p:nvSpPr>
          <p:cNvPr id="30" name="TextBox 29"/>
          <p:cNvSpPr txBox="1"/>
          <p:nvPr/>
        </p:nvSpPr>
        <p:spPr>
          <a:xfrm>
            <a:off x="4320000" y="2448000"/>
            <a:ext cx="4680000" cy="64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/>
              <a:t>Заменой связки на отрицательную получаем не</a:t>
            </a:r>
            <a:r>
              <a:rPr lang="ru-RU" sz="1600" dirty="0" smtClean="0">
                <a:solidFill>
                  <a:srgbClr val="00FF00"/>
                </a:solidFill>
              </a:rPr>
              <a:t> вывод из посылки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а </a:t>
            </a:r>
            <a:r>
              <a:rPr lang="ru-RU" sz="1600" dirty="0" smtClean="0">
                <a:solidFill>
                  <a:srgbClr val="FF66FF"/>
                </a:solidFill>
              </a:rPr>
              <a:t>отрицание её истинности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31" name="TextBox 30"/>
          <p:cNvSpPr txBox="1"/>
          <p:nvPr/>
        </p:nvSpPr>
        <p:spPr>
          <a:xfrm>
            <a:off x="4320000" y="3168000"/>
            <a:ext cx="4680000" cy="79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/>
              <a:t>Но если, в дополнение к изменению качества посылки, заменить её предикат контрадикторным понятием, получим суждение, </a:t>
            </a:r>
            <a:r>
              <a:rPr lang="ru-RU" sz="1600" dirty="0" smtClean="0">
                <a:solidFill>
                  <a:srgbClr val="00FFFF"/>
                </a:solidFill>
              </a:rPr>
              <a:t>равнозначное </a:t>
            </a:r>
            <a:r>
              <a:rPr lang="ru-RU" sz="1600" dirty="0" smtClean="0"/>
              <a:t>посылке.</a:t>
            </a:r>
            <a:endParaRPr lang="ru-RU" sz="1600" dirty="0"/>
          </a:p>
        </p:txBody>
      </p:sp>
      <p:sp>
        <p:nvSpPr>
          <p:cNvPr id="32" name="TextBox 31"/>
          <p:cNvSpPr txBox="1"/>
          <p:nvPr/>
        </p:nvSpPr>
        <p:spPr>
          <a:xfrm>
            <a:off x="4320000" y="4392000"/>
            <a:ext cx="4680000" cy="36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1600" dirty="0" smtClean="0"/>
              <a:t>Посылка – отрицательное суждение.</a:t>
            </a:r>
            <a:endParaRPr lang="ru-RU" sz="1600" dirty="0"/>
          </a:p>
        </p:txBody>
      </p:sp>
      <p:sp>
        <p:nvSpPr>
          <p:cNvPr id="33" name="TextBox 32"/>
          <p:cNvSpPr txBox="1"/>
          <p:nvPr/>
        </p:nvSpPr>
        <p:spPr>
          <a:xfrm>
            <a:off x="4320000" y="5040000"/>
            <a:ext cx="4680000" cy="64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/>
              <a:t>Заменой связки на утвердительную получаем не</a:t>
            </a:r>
            <a:r>
              <a:rPr lang="ru-RU" sz="1600" dirty="0" smtClean="0">
                <a:solidFill>
                  <a:srgbClr val="00FF00"/>
                </a:solidFill>
              </a:rPr>
              <a:t> вывод из посылки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а </a:t>
            </a:r>
            <a:r>
              <a:rPr lang="ru-RU" sz="1600" dirty="0" smtClean="0">
                <a:solidFill>
                  <a:srgbClr val="FF66FF"/>
                </a:solidFill>
              </a:rPr>
              <a:t>отрицание её истинности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34" name="TextBox 33"/>
          <p:cNvSpPr txBox="1"/>
          <p:nvPr/>
        </p:nvSpPr>
        <p:spPr>
          <a:xfrm>
            <a:off x="4320000" y="5760000"/>
            <a:ext cx="4680000" cy="79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/>
              <a:t>Но если, в дополнение к изменению качества посылки, заменить её предикат контрадикторным понятием, получим суждение, </a:t>
            </a:r>
            <a:r>
              <a:rPr lang="ru-RU" sz="1600" dirty="0" smtClean="0">
                <a:solidFill>
                  <a:srgbClr val="00FFFF"/>
                </a:solidFill>
              </a:rPr>
              <a:t>равнозначное</a:t>
            </a:r>
            <a:r>
              <a:rPr lang="ru-RU" sz="1600" dirty="0" smtClean="0"/>
              <a:t> посылке.</a:t>
            </a:r>
            <a:endParaRPr lang="ru-RU" sz="1600" dirty="0"/>
          </a:p>
        </p:txBody>
      </p: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>
            <a:off x="360000" y="2448000"/>
            <a:ext cx="363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 rot="-1140000">
            <a:off x="360000" y="2448000"/>
            <a:ext cx="363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>
            <a:off x="360000" y="5040000"/>
            <a:ext cx="363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1140000">
            <a:off x="360000" y="5040000"/>
            <a:ext cx="363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500"/>
                            </p:stCondLst>
                            <p:childTnLst>
                              <p:par>
                                <p:cTn id="10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00"/>
                            </p:stCondLst>
                            <p:childTnLst>
                              <p:par>
                                <p:cTn id="1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4000"/>
                            </p:stCondLst>
                            <p:childTnLst>
                              <p:par>
                                <p:cTn id="1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1" grpId="0" animBg="1"/>
      <p:bldP spid="7" grpId="0" animBg="1"/>
      <p:bldP spid="10" grpId="0" animBg="1"/>
      <p:bldP spid="10" grpId="1" animBg="1"/>
      <p:bldP spid="12" grpId="0" animBg="1"/>
      <p:bldP spid="13" grpId="0" animBg="1"/>
      <p:bldP spid="16" grpId="0" animBg="1"/>
      <p:bldP spid="16" grpId="1" animBg="1"/>
      <p:bldP spid="15" grpId="0" animBg="1"/>
      <p:bldP spid="17" grpId="0" animBg="1"/>
      <p:bldP spid="17" grpId="1" animBg="1"/>
      <p:bldP spid="21" grpId="0" animBg="1"/>
      <p:bldP spid="21" grpId="1" animBg="1"/>
      <p:bldP spid="20" grpId="0" animBg="1"/>
      <p:bldP spid="22" grpId="0" animBg="1"/>
      <p:bldP spid="22" grpId="1" animBg="1"/>
      <p:bldP spid="24" grpId="0" animBg="1"/>
      <p:bldP spid="23" grpId="0" animBg="1"/>
      <p:bldP spid="25" grpId="0" animBg="1"/>
      <p:bldP spid="27" grpId="0" animBg="1"/>
      <p:bldP spid="27" grpId="1" animBg="1"/>
      <p:bldP spid="26" grpId="0" animBg="1"/>
      <p:bldP spid="28" grpId="0" animBg="1"/>
      <p:bldP spid="28" grpId="1" animBg="1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 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13" name="TextBox 12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есть преобразование посылки в равнозначное, </a:t>
            </a:r>
            <a:br>
              <a:rPr lang="ru-RU" dirty="0" smtClean="0"/>
            </a:br>
            <a:r>
              <a:rPr lang="ru-RU" dirty="0" smtClean="0"/>
              <a:t>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/>
              <a:t> суждение того же количества заменой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связки</a:t>
            </a:r>
            <a:r>
              <a:rPr lang="ru-RU" dirty="0" smtClean="0"/>
              <a:t> на </a:t>
            </a:r>
            <a:r>
              <a:rPr lang="ru-RU" dirty="0" smtClean="0">
                <a:solidFill>
                  <a:srgbClr val="FF9900"/>
                </a:solidFill>
              </a:rPr>
              <a:t>противоположную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предиката</a:t>
            </a:r>
            <a:r>
              <a:rPr lang="ru-RU" dirty="0" smtClean="0"/>
              <a:t> –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контрадикторным понятием</a:t>
            </a:r>
            <a:r>
              <a:rPr lang="ru-RU" dirty="0" smtClean="0"/>
              <a:t>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1" grpId="0" animBg="1"/>
      <p:bldP spid="13" grpId="0" animBg="1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00364" y="2643182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получаем равнозначное, 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/>
              <a:t>суждение того же количества, субъектом которого является субъект посылки, </a:t>
            </a:r>
            <a:r>
              <a:rPr lang="ru-RU" dirty="0" smtClean="0">
                <a:solidFill>
                  <a:schemeClr val="accent3"/>
                </a:solidFill>
              </a:rPr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понятие, </a:t>
            </a:r>
            <a:r>
              <a:rPr lang="ru-RU" dirty="0" smtClean="0">
                <a:solidFill>
                  <a:srgbClr val="FF9900"/>
                </a:solidFill>
              </a:rPr>
              <a:t>контрадикторное предикату посылки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dirty="0">
              <a:solidFill>
                <a:srgbClr val="FF9966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4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2" grpId="0" animBg="1"/>
    </p:bld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есть преобразование посылки в равнозначное, </a:t>
            </a:r>
            <a:br>
              <a:rPr lang="ru-RU" dirty="0" smtClean="0"/>
            </a:br>
            <a:r>
              <a:rPr lang="ru-RU" dirty="0" smtClean="0"/>
              <a:t>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/>
              <a:t> суждение того же количества заменой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связки</a:t>
            </a:r>
            <a:r>
              <a:rPr lang="ru-RU" dirty="0" smtClean="0"/>
              <a:t> на </a:t>
            </a:r>
            <a:r>
              <a:rPr lang="ru-RU" dirty="0" smtClean="0">
                <a:solidFill>
                  <a:srgbClr val="FF9900"/>
                </a:solidFill>
              </a:rPr>
              <a:t>противоположную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предиката</a:t>
            </a:r>
            <a:r>
              <a:rPr lang="ru-RU" dirty="0" smtClean="0"/>
              <a:t> –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контрадикторным понятием</a:t>
            </a:r>
            <a:r>
              <a:rPr lang="ru-RU" dirty="0" smtClean="0"/>
              <a:t>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Box 5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47" name="TextBox 46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8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TextBox 49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00364" y="2643182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24000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24000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не-бес-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получаем равнозначное, 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/>
              <a:t>суждение того же количества, субъектом которого является субъект посылки, </a:t>
            </a:r>
            <a:r>
              <a:rPr lang="ru-RU" dirty="0" smtClean="0">
                <a:solidFill>
                  <a:schemeClr val="accent3"/>
                </a:solidFill>
              </a:rPr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понятие, </a:t>
            </a:r>
            <a:r>
              <a:rPr lang="ru-RU" dirty="0" smtClean="0">
                <a:solidFill>
                  <a:srgbClr val="FF9900"/>
                </a:solidFill>
              </a:rPr>
              <a:t>контрадикторное предикату посылки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dirty="0">
              <a:solidFill>
                <a:srgbClr val="FF9966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669600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200" dirty="0" smtClean="0"/>
              <a:t> суждения (общего или частного) в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30" name="TextBox 29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есть преобразование посылки в равнозначное, </a:t>
            </a:r>
            <a:br>
              <a:rPr lang="ru-RU" dirty="0" smtClean="0"/>
            </a:br>
            <a:r>
              <a:rPr lang="ru-RU" dirty="0" smtClean="0"/>
              <a:t>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/>
              <a:t> суждение того же количества заменой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связки</a:t>
            </a:r>
            <a:r>
              <a:rPr lang="ru-RU" dirty="0" smtClean="0"/>
              <a:t> на </a:t>
            </a:r>
            <a:r>
              <a:rPr lang="ru-RU" dirty="0" smtClean="0">
                <a:solidFill>
                  <a:srgbClr val="FF9900"/>
                </a:solidFill>
              </a:rPr>
              <a:t>противоположную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предиката</a:t>
            </a:r>
            <a:r>
              <a:rPr lang="ru-RU" dirty="0" smtClean="0"/>
              <a:t> –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контрадикторным понятием</a:t>
            </a:r>
            <a:r>
              <a:rPr lang="ru-RU" dirty="0" smtClean="0"/>
              <a:t>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42" grpId="0" animBg="1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00364" y="2643182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7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698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не-бес-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7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698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24000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24000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не-бес-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rIns="90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получаем равнозначное, 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/>
              <a:t>суждение того же количества, субъектом которого является субъект посылки, </a:t>
            </a:r>
            <a:r>
              <a:rPr lang="ru-RU" dirty="0" smtClean="0">
                <a:solidFill>
                  <a:schemeClr val="accent3"/>
                </a:solidFill>
              </a:rPr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понятие, </a:t>
            </a:r>
            <a:r>
              <a:rPr lang="ru-RU" dirty="0" smtClean="0">
                <a:solidFill>
                  <a:srgbClr val="FF9900"/>
                </a:solidFill>
              </a:rPr>
              <a:t>контрадикторное предикату посылки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dirty="0">
              <a:solidFill>
                <a:srgbClr val="FF9966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669600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200" dirty="0" smtClean="0"/>
              <a:t> суждения (общего или частного) в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00232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669600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200" dirty="0" smtClean="0"/>
              <a:t> суждения (общего </a:t>
            </a:r>
            <a:br>
              <a:rPr lang="ru-RU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38" name="TextBox 37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есть преобразование посылки в равнозначное, </a:t>
            </a:r>
            <a:br>
              <a:rPr lang="ru-RU" dirty="0" smtClean="0"/>
            </a:br>
            <a:r>
              <a:rPr lang="ru-RU" dirty="0" smtClean="0"/>
              <a:t>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/>
              <a:t> суждение того же количества заменой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связки</a:t>
            </a:r>
            <a:r>
              <a:rPr lang="ru-RU" dirty="0" smtClean="0"/>
              <a:t> на </a:t>
            </a:r>
            <a:r>
              <a:rPr lang="ru-RU" dirty="0" smtClean="0">
                <a:solidFill>
                  <a:srgbClr val="FF9900"/>
                </a:solidFill>
              </a:rPr>
              <a:t>противоположную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предиката</a:t>
            </a:r>
            <a:r>
              <a:rPr lang="ru-RU" dirty="0" smtClean="0"/>
              <a:t> –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контрадикторным понятием</a:t>
            </a:r>
            <a:r>
              <a:rPr lang="ru-RU" dirty="0" smtClean="0"/>
              <a:t>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00364" y="2643182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7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698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не-бес-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7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698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24000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24000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не-бес-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7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6984000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7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6984000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получаем равнозначное, 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/>
              <a:t>суждение того же количества, субъектом которого является субъект посылки, </a:t>
            </a:r>
            <a:r>
              <a:rPr lang="ru-RU" dirty="0" smtClean="0">
                <a:solidFill>
                  <a:schemeClr val="accent3"/>
                </a:solidFill>
              </a:rPr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понятие, </a:t>
            </a:r>
            <a:r>
              <a:rPr lang="ru-RU" dirty="0" smtClean="0">
                <a:solidFill>
                  <a:srgbClr val="FF9900"/>
                </a:solidFill>
              </a:rPr>
              <a:t>контрадикторное предикату посылки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dirty="0">
              <a:solidFill>
                <a:srgbClr val="FF9966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669600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200" dirty="0" smtClean="0"/>
              <a:t> суждения (общего</a:t>
            </a:r>
            <a:br>
              <a:rPr lang="ru-RU" sz="1200" dirty="0" smtClean="0"/>
            </a:br>
            <a:r>
              <a:rPr lang="ru-RU" sz="1200" dirty="0" smtClean="0"/>
              <a:t> или частного) в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464000" y="52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4464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464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обращения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508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880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464000" y="30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508000" y="29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2772000" y="29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5" name="Овал 14"/>
          <p:cNvSpPr>
            <a:spLocks/>
          </p:cNvSpPr>
          <p:nvPr/>
        </p:nvSpPr>
        <p:spPr bwMode="auto">
          <a:xfrm>
            <a:off x="1728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одна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6" name="Oval 13"/>
          <p:cNvSpPr>
            <a:spLocks noChangeArrowheads="1"/>
          </p:cNvSpPr>
          <p:nvPr/>
        </p:nvSpPr>
        <p:spPr bwMode="auto">
          <a:xfrm>
            <a:off x="2772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Oval 12"/>
          <p:cNvSpPr>
            <a:spLocks noChangeArrowheads="1"/>
          </p:cNvSpPr>
          <p:nvPr/>
        </p:nvSpPr>
        <p:spPr bwMode="auto">
          <a:xfrm>
            <a:off x="5508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Овал 19"/>
          <p:cNvSpPr>
            <a:spLocks/>
          </p:cNvSpPr>
          <p:nvPr/>
        </p:nvSpPr>
        <p:spPr bwMode="auto">
          <a:xfrm>
            <a:off x="1728000" y="5040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одн</a:t>
            </a:r>
            <a:r>
              <a:rPr lang="ru-RU" sz="1600" dirty="0" smtClean="0">
                <a:solidFill>
                  <a:srgbClr val="0000FF"/>
                </a:solidFill>
              </a:rPr>
              <a:t>а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Oval 13"/>
          <p:cNvSpPr>
            <a:spLocks noChangeArrowheads="1"/>
          </p:cNvSpPr>
          <p:nvPr/>
        </p:nvSpPr>
        <p:spPr bwMode="auto">
          <a:xfrm>
            <a:off x="2772000" y="50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Oval 12"/>
          <p:cNvSpPr>
            <a:spLocks noChangeArrowheads="1"/>
          </p:cNvSpPr>
          <p:nvPr/>
        </p:nvSpPr>
        <p:spPr bwMode="auto">
          <a:xfrm>
            <a:off x="5508000" y="50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</a:p>
        </p:txBody>
      </p:sp>
      <p:sp>
        <p:nvSpPr>
          <p:cNvPr id="24" name="TextBox 23"/>
          <p:cNvSpPr txBox="1"/>
          <p:nvPr/>
        </p:nvSpPr>
        <p:spPr>
          <a:xfrm rot="16200000">
            <a:off x="0" y="2520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236000" y="2016000"/>
            <a:ext cx="1908000" cy="1512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Суждения, полученные </a:t>
            </a:r>
            <a:r>
              <a:rPr lang="ru-RU" sz="1600" dirty="0" smtClean="0">
                <a:solidFill>
                  <a:srgbClr val="00FF00"/>
                </a:solidFill>
              </a:rPr>
              <a:t>простым обращением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равнозначны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посылкам.</a:t>
            </a:r>
            <a:endParaRPr lang="ru-RU" sz="1600" dirty="0"/>
          </a:p>
        </p:txBody>
      </p:sp>
      <p:sp>
        <p:nvSpPr>
          <p:cNvPr id="26" name="TextBox 25"/>
          <p:cNvSpPr txBox="1"/>
          <p:nvPr/>
        </p:nvSpPr>
        <p:spPr>
          <a:xfrm rot="16200000">
            <a:off x="0" y="4680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236000" y="4176000"/>
            <a:ext cx="1908000" cy="1512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Суждения, полученные </a:t>
            </a:r>
            <a:r>
              <a:rPr lang="ru-RU" sz="1600" dirty="0" smtClean="0">
                <a:solidFill>
                  <a:srgbClr val="00FF00"/>
                </a:solidFill>
              </a:rPr>
              <a:t>простым обращением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равнозначны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посылкам.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000"/>
                            </p:stCondLst>
                            <p:childTnLst>
                              <p:par>
                                <p:cTn id="1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17" grpId="0" animBg="1"/>
      <p:bldP spid="8" grpId="0" animBg="1"/>
      <p:bldP spid="7" grpId="0" animBg="1"/>
      <p:bldP spid="39" grpId="0" animBg="1"/>
      <p:bldP spid="9" grpId="0" animBg="1"/>
      <p:bldP spid="11" grpId="0" animBg="1"/>
      <p:bldP spid="13" grpId="0" animBg="1"/>
      <p:bldP spid="14" grpId="0" animBg="1"/>
      <p:bldP spid="12" grpId="0" animBg="1"/>
      <p:bldP spid="15" grpId="0" animBg="1"/>
      <p:bldP spid="16" grpId="0" animBg="1"/>
      <p:bldP spid="18" grpId="0" animBg="1"/>
      <p:bldP spid="20" grpId="0" animBg="1"/>
      <p:bldP spid="21" grpId="0" animBg="1"/>
      <p:bldP spid="23" grpId="0" animBg="1"/>
      <p:bldP spid="24" grpId="0" animBg="1"/>
      <p:bldP spid="25" grpId="0"/>
      <p:bldP spid="26" grpId="0" animBg="1"/>
      <p:bldP spid="27" grpId="0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4464000" y="586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4464000" y="4932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464000" y="3672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4464000" y="18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9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обращения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0" name="Oval 13"/>
          <p:cNvSpPr>
            <a:spLocks noChangeArrowheads="1"/>
          </p:cNvSpPr>
          <p:nvPr/>
        </p:nvSpPr>
        <p:spPr bwMode="auto">
          <a:xfrm>
            <a:off x="2772000" y="165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5508000" y="165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</a:p>
        </p:txBody>
      </p:sp>
      <p:sp>
        <p:nvSpPr>
          <p:cNvPr id="29" name="TextBox 28"/>
          <p:cNvSpPr txBox="1"/>
          <p:nvPr/>
        </p:nvSpPr>
        <p:spPr>
          <a:xfrm rot="-5400000">
            <a:off x="144000" y="2628000"/>
            <a:ext cx="1620000" cy="53975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Всякая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7" name="Овал 26"/>
          <p:cNvSpPr>
            <a:spLocks/>
          </p:cNvSpPr>
          <p:nvPr/>
        </p:nvSpPr>
        <p:spPr bwMode="auto">
          <a:xfrm>
            <a:off x="1728000" y="3456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1" name="Oval 13"/>
          <p:cNvSpPr>
            <a:spLocks noChangeArrowheads="1"/>
          </p:cNvSpPr>
          <p:nvPr/>
        </p:nvSpPr>
        <p:spPr bwMode="auto">
          <a:xfrm>
            <a:off x="2772000" y="3528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</a:p>
        </p:txBody>
      </p:sp>
      <p:sp>
        <p:nvSpPr>
          <p:cNvPr id="33" name="Oval 12"/>
          <p:cNvSpPr>
            <a:spLocks noChangeArrowheads="1"/>
          </p:cNvSpPr>
          <p:nvPr/>
        </p:nvSpPr>
        <p:spPr bwMode="auto">
          <a:xfrm>
            <a:off x="5508000" y="3528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5" name="Овал 34"/>
          <p:cNvSpPr>
            <a:spLocks/>
          </p:cNvSpPr>
          <p:nvPr/>
        </p:nvSpPr>
        <p:spPr bwMode="auto">
          <a:xfrm>
            <a:off x="1728000" y="4680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6" name="Oval 13"/>
          <p:cNvSpPr>
            <a:spLocks noChangeArrowheads="1"/>
          </p:cNvSpPr>
          <p:nvPr/>
        </p:nvSpPr>
        <p:spPr bwMode="auto">
          <a:xfrm>
            <a:off x="2772000" y="4752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5508000" y="4752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252000" y="5256000"/>
            <a:ext cx="1440000" cy="53975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FF99FF"/>
                </a:solidFill>
              </a:rPr>
              <a:t>Обращение</a:t>
            </a:r>
            <a:br>
              <a:rPr lang="ru-RU" sz="1600" dirty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42" name="Овал 41"/>
          <p:cNvSpPr>
            <a:spLocks/>
          </p:cNvSpPr>
          <p:nvPr/>
        </p:nvSpPr>
        <p:spPr bwMode="auto">
          <a:xfrm>
            <a:off x="1728000" y="5616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2772000" y="5688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5508000" y="5688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</a:p>
        </p:txBody>
      </p: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1692000" y="5616000"/>
            <a:ext cx="5544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960000">
            <a:off x="1725639" y="5616000"/>
            <a:ext cx="5544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3" name="Овал 22"/>
          <p:cNvSpPr>
            <a:spLocks/>
          </p:cNvSpPr>
          <p:nvPr/>
        </p:nvSpPr>
        <p:spPr bwMode="auto">
          <a:xfrm>
            <a:off x="1728000" y="2520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Всякое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464000" y="2772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5" name="Oval 13"/>
          <p:cNvSpPr>
            <a:spLocks noChangeArrowheads="1"/>
          </p:cNvSpPr>
          <p:nvPr/>
        </p:nvSpPr>
        <p:spPr bwMode="auto">
          <a:xfrm>
            <a:off x="2772000" y="2592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животное</a:t>
            </a:r>
          </a:p>
        </p:txBody>
      </p:sp>
      <p:sp>
        <p:nvSpPr>
          <p:cNvPr id="28" name="Oval 12"/>
          <p:cNvSpPr>
            <a:spLocks noChangeArrowheads="1"/>
          </p:cNvSpPr>
          <p:nvPr/>
        </p:nvSpPr>
        <p:spPr bwMode="auto">
          <a:xfrm>
            <a:off x="5508000" y="2592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1728000" y="2520000"/>
            <a:ext cx="1044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 rot="-4620000">
            <a:off x="1728000" y="2520000"/>
            <a:ext cx="1044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8" name="TextBox 37"/>
          <p:cNvSpPr txBox="1"/>
          <p:nvPr/>
        </p:nvSpPr>
        <p:spPr>
          <a:xfrm>
            <a:off x="7236000" y="2160000"/>
            <a:ext cx="1908000" cy="1512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Суждения, полученные </a:t>
            </a:r>
            <a:r>
              <a:rPr lang="ru-RU" sz="1600" dirty="0" smtClean="0">
                <a:solidFill>
                  <a:srgbClr val="00FF00"/>
                </a:solidFill>
              </a:rPr>
              <a:t>обращением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с ограничением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FF9900"/>
                </a:solidFill>
              </a:rPr>
              <a:t>подчинены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посылкам.</a:t>
            </a:r>
            <a:endParaRPr lang="ru-RU" sz="1600" dirty="0"/>
          </a:p>
        </p:txBody>
      </p:sp>
      <p:sp>
        <p:nvSpPr>
          <p:cNvPr id="39" name="TextBox 38"/>
          <p:cNvSpPr txBox="1"/>
          <p:nvPr/>
        </p:nvSpPr>
        <p:spPr>
          <a:xfrm>
            <a:off x="7236000" y="4212000"/>
            <a:ext cx="1908000" cy="2628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Обращение частно-отрицательного суждения есть </a:t>
            </a:r>
            <a:r>
              <a:rPr lang="ru-RU" sz="1600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sz="1600" dirty="0" smtClean="0">
                <a:solidFill>
                  <a:srgbClr val="FF99FF"/>
                </a:solidFill>
              </a:rPr>
              <a:t>непозволи-тельного расширения термина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"/>
                            </p:stCondLst>
                            <p:childTnLst>
                              <p:par>
                                <p:cTn id="1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500"/>
                            </p:stCondLst>
                            <p:childTnLst>
                              <p:par>
                                <p:cTn id="10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500"/>
                            </p:stCondLst>
                            <p:childTnLst>
                              <p:par>
                                <p:cTn id="1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000"/>
                            </p:stCondLst>
                            <p:childTnLst>
                              <p:par>
                                <p:cTn id="1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800" decel="100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37" grpId="0" animBg="1"/>
      <p:bldP spid="32" grpId="0" animBg="1"/>
      <p:bldP spid="21" grpId="0" animBg="1"/>
      <p:bldP spid="20" grpId="0" animBg="1"/>
      <p:bldP spid="22" grpId="0" animBg="1"/>
      <p:bldP spid="29" grpId="0" animBg="1"/>
      <p:bldP spid="24" grpId="0" animBg="1"/>
      <p:bldP spid="27" grpId="0" animBg="1"/>
      <p:bldP spid="31" grpId="0" animBg="1"/>
      <p:bldP spid="33" grpId="0" animBg="1"/>
      <p:bldP spid="35" grpId="0" animBg="1"/>
      <p:bldP spid="36" grpId="0" animBg="1"/>
      <p:bldP spid="40" grpId="0" animBg="1"/>
      <p:bldP spid="41" grpId="0" animBg="1"/>
      <p:bldP spid="42" grpId="0" animBg="1"/>
      <p:bldP spid="43" grpId="0" animBg="1"/>
      <p:bldP spid="45" grpId="0" animBg="1"/>
      <p:bldP spid="23" grpId="0" animBg="1"/>
      <p:bldP spid="26" grpId="0" animBg="1"/>
      <p:bldP spid="25" grpId="0" animBg="1"/>
      <p:bldP spid="28" grpId="0" animBg="1"/>
      <p:bldP spid="38" grpId="0"/>
      <p:bldP spid="39" grpId="0"/>
    </p:bld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74638"/>
            <a:ext cx="858837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Распределённость терминов в суждении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распределённости</a:t>
            </a:r>
          </a:p>
        </p:txBody>
      </p:sp>
      <p:sp>
        <p:nvSpPr>
          <p:cNvPr id="572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4525200"/>
          </a:xfrm>
        </p:spPr>
        <p:txBody>
          <a:bodyPr/>
          <a:lstStyle/>
          <a:p>
            <a:pPr eaLnBrk="1" hangingPunct="1">
              <a:spcBef>
                <a:spcPts val="600"/>
              </a:spcBef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800" b="1" dirty="0" smtClean="0">
                <a:solidFill>
                  <a:srgbClr val="00FF00"/>
                </a:solidFill>
              </a:rPr>
              <a:t>необходимое</a:t>
            </a:r>
            <a:r>
              <a:rPr lang="ru-RU" sz="1800" b="1" dirty="0" smtClean="0">
                <a:solidFill>
                  <a:schemeClr val="bg1"/>
                </a:solidFill>
              </a:rPr>
              <a:t> связано с </a:t>
            </a:r>
            <a:r>
              <a:rPr lang="ru-RU" sz="1800" b="1" dirty="0" smtClean="0">
                <a:solidFill>
                  <a:srgbClr val="00FFFF"/>
                </a:solidFill>
              </a:rPr>
              <a:t>общим</a:t>
            </a:r>
            <a:r>
              <a:rPr lang="ru-RU" sz="1800" b="1" dirty="0" smtClean="0">
                <a:solidFill>
                  <a:schemeClr val="bg1"/>
                </a:solidFill>
              </a:rPr>
              <a:t>, лишь </a:t>
            </a:r>
            <a:r>
              <a:rPr lang="ru-RU" sz="1800" b="1" dirty="0" smtClean="0">
                <a:solidFill>
                  <a:srgbClr val="FFFF00"/>
                </a:solidFill>
              </a:rPr>
              <a:t>дедукция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умозаключение от </a:t>
            </a:r>
            <a:r>
              <a:rPr lang="ru-RU" sz="1800" b="1" dirty="0" smtClean="0">
                <a:solidFill>
                  <a:srgbClr val="00FFFF"/>
                </a:solidFill>
              </a:rPr>
              <a:t>общего</a:t>
            </a:r>
            <a:r>
              <a:rPr lang="ru-RU" sz="1800" b="1" dirty="0" smtClean="0">
                <a:solidFill>
                  <a:schemeClr val="bg1"/>
                </a:solidFill>
              </a:rPr>
              <a:t> к частному, позволяет получать </a:t>
            </a:r>
            <a:r>
              <a:rPr lang="ru-RU" sz="18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800" b="1" dirty="0" smtClean="0">
                <a:solidFill>
                  <a:schemeClr val="bg1"/>
                </a:solidFill>
              </a:rPr>
              <a:t> (достоверные и надёжные) выводы, в то время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как индуктивное знание всегда в той или иной степени предположительно.</a:t>
            </a:r>
          </a:p>
          <a:p>
            <a:pPr eaLnBrk="1" hangingPunct="1">
              <a:spcBef>
                <a:spcPts val="600"/>
              </a:spcBef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Своей достоверностью дедуктивные выводы обязаны наличию </a:t>
            </a:r>
            <a:r>
              <a:rPr lang="ru-RU" sz="1800" b="1" dirty="0" smtClean="0">
                <a:solidFill>
                  <a:srgbClr val="00FFFF"/>
                </a:solidFill>
              </a:rPr>
              <a:t>общего</a:t>
            </a:r>
            <a:r>
              <a:rPr lang="ru-RU" sz="1800" b="1" dirty="0" smtClean="0">
                <a:solidFill>
                  <a:schemeClr val="bg1"/>
                </a:solidFill>
              </a:rPr>
              <a:t> знания в посылках. </a:t>
            </a:r>
            <a:endParaRPr lang="ru-RU" sz="1800" b="1" dirty="0" smtClean="0">
              <a:solidFill>
                <a:srgbClr val="FFFF00"/>
              </a:solidFill>
            </a:endParaRPr>
          </a:p>
          <a:p>
            <a:pPr eaLnBrk="1" hangingPunct="1">
              <a:spcBef>
                <a:spcPts val="600"/>
              </a:spcBef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Общее </a:t>
            </a:r>
            <a:r>
              <a:rPr lang="ru-RU" sz="1800" b="1" dirty="0" smtClean="0">
                <a:solidFill>
                  <a:schemeClr val="bg1"/>
                </a:solidFill>
              </a:rPr>
              <a:t>знание выражается: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FF"/>
                </a:solidFill>
              </a:rPr>
              <a:t>общих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суждениях, как утвердительных,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так и отрицательных, и относится к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субъектам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FF"/>
                </a:solidFill>
              </a:rPr>
              <a:t>отрицательных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суждениях, как общих,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так и частных, и относится к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предикатам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buClr>
                <a:schemeClr val="bg1"/>
              </a:buClr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Способность термина (субъекта и предиката) выражать </a:t>
            </a:r>
            <a:r>
              <a:rPr lang="ru-RU" sz="1800" b="1" dirty="0" smtClean="0">
                <a:solidFill>
                  <a:srgbClr val="00FFFF"/>
                </a:solidFill>
              </a:rPr>
              <a:t>общее</a:t>
            </a:r>
            <a:r>
              <a:rPr lang="ru-RU" sz="1800" b="1" dirty="0" smtClean="0">
                <a:solidFill>
                  <a:schemeClr val="bg1"/>
                </a:solidFill>
              </a:rPr>
              <a:t> знание называется </a:t>
            </a:r>
            <a:r>
              <a:rPr lang="ru-RU" sz="1800" b="1" dirty="0" smtClean="0">
                <a:solidFill>
                  <a:srgbClr val="FFFF00"/>
                </a:solidFill>
              </a:rPr>
              <a:t>распределённостью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ru-RU" sz="20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2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2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2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2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2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2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724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724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724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724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24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724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419" grpId="0" build="p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74638"/>
            <a:ext cx="858837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Распределённость терминов в суждении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распределённости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764000" y="2340000"/>
            <a:ext cx="5616000" cy="259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Распределённый термин </a:t>
            </a:r>
            <a:r>
              <a:rPr lang="ru-RU" sz="2000" dirty="0" smtClean="0"/>
              <a:t>–</a:t>
            </a:r>
            <a:r>
              <a:rPr lang="ru-RU" sz="2000" dirty="0" smtClean="0">
                <a:solidFill>
                  <a:srgbClr val="FFFF00"/>
                </a:solidFill>
              </a:rPr>
              <a:t>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/>
              <a:t>термин, взятый в суждении </a:t>
            </a:r>
            <a:r>
              <a:rPr lang="ru-RU" dirty="0" smtClean="0">
                <a:solidFill>
                  <a:srgbClr val="00FFFF"/>
                </a:solidFill>
              </a:rPr>
              <a:t>во всём объёме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т. е. применяемый ко </a:t>
            </a:r>
            <a:r>
              <a:rPr lang="ru-RU" dirty="0" smtClean="0">
                <a:solidFill>
                  <a:srgbClr val="00FF00"/>
                </a:solidFill>
              </a:rPr>
              <a:t>всякому</a:t>
            </a:r>
            <a:r>
              <a:rPr lang="ru-RU" dirty="0" smtClean="0"/>
              <a:t> элементу обозначаемого им класса.</a:t>
            </a:r>
          </a:p>
          <a:p>
            <a:pPr algn="ctr">
              <a:spcBef>
                <a:spcPts val="1200"/>
              </a:spcBef>
            </a:pPr>
            <a:r>
              <a:rPr lang="ru-RU" sz="1600" dirty="0" smtClean="0"/>
              <a:t>Соответственно, термин, взятый в суждении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лишь в части объёма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т. е. применяемый лишь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00FF00"/>
                </a:solidFill>
              </a:rPr>
              <a:t>некоторым</a:t>
            </a:r>
            <a:r>
              <a:rPr lang="ru-RU" sz="1600" dirty="0" smtClean="0"/>
              <a:t> элементам обозначаемого им класса, называется </a:t>
            </a:r>
            <a:r>
              <a:rPr lang="ru-RU" sz="1600" dirty="0" smtClean="0">
                <a:solidFill>
                  <a:srgbClr val="FFFF00"/>
                </a:solidFill>
              </a:rPr>
              <a:t>нераспределённым</a:t>
            </a:r>
            <a:r>
              <a:rPr lang="ru-RU" sz="1600" dirty="0" smtClean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44000" y="1600200"/>
            <a:ext cx="8820000" cy="4752000"/>
          </a:xfrm>
        </p:spPr>
        <p:txBody>
          <a:bodyPr/>
          <a:lstStyle/>
          <a:p>
            <a:pPr eaLnBrk="1" hangingPunct="1">
              <a:buClr>
                <a:schemeClr val="accent3"/>
              </a:buClr>
            </a:pPr>
            <a:r>
              <a:rPr lang="ru-RU" sz="1800" b="1" dirty="0" smtClean="0">
                <a:solidFill>
                  <a:srgbClr val="FF9900"/>
                </a:solidFill>
              </a:rPr>
              <a:t>Субъекты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u="sng" dirty="0" smtClean="0">
                <a:solidFill>
                  <a:schemeClr val="bg1"/>
                </a:solidFill>
              </a:rPr>
              <a:t>распределены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общих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суждениях по определению</a:t>
            </a:r>
            <a:r>
              <a:rPr lang="en-US" sz="1800" b="1" dirty="0" smtClean="0">
                <a:solidFill>
                  <a:schemeClr val="bg1"/>
                </a:solidFill>
              </a:rPr>
              <a:t>: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 потому и считается общим, что его </a:t>
            </a:r>
            <a:r>
              <a:rPr lang="ru-RU" sz="1800" b="1" dirty="0" smtClean="0">
                <a:solidFill>
                  <a:schemeClr val="accent3"/>
                </a:solidFill>
              </a:rPr>
              <a:t>предикат утверждается (или отрицается) относительно </a:t>
            </a:r>
            <a:r>
              <a:rPr lang="ru-RU" sz="1800" b="1" dirty="0" smtClean="0">
                <a:solidFill>
                  <a:srgbClr val="FFFF00"/>
                </a:solidFill>
              </a:rPr>
              <a:t>всякого</a:t>
            </a:r>
            <a:r>
              <a:rPr lang="en-US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элемента</a:t>
            </a:r>
            <a:r>
              <a:rPr lang="en-US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класса субъекта</a:t>
            </a:r>
            <a:r>
              <a:rPr lang="en-US" sz="1400" b="1" dirty="0" smtClean="0">
                <a:solidFill>
                  <a:schemeClr val="accent3"/>
                </a:solidFill>
              </a:rPr>
              <a:t>.</a:t>
            </a:r>
            <a:endParaRPr lang="ru-RU" sz="1400" b="1" dirty="0" smtClean="0">
              <a:solidFill>
                <a:schemeClr val="accent3"/>
              </a:solidFill>
            </a:endParaRPr>
          </a:p>
          <a:p>
            <a:pPr lvl="1" eaLnBrk="1" hangingPunct="1">
              <a:buClr>
                <a:schemeClr val="accent3"/>
              </a:buClr>
              <a:buFont typeface="Wingdings" pitchFamily="2" charset="2"/>
              <a:buChar char="§"/>
            </a:pPr>
            <a:r>
              <a:rPr lang="ru-RU" sz="1600" b="1" dirty="0" smtClean="0">
                <a:solidFill>
                  <a:srgbClr val="FF9900"/>
                </a:solidFill>
              </a:rPr>
              <a:t>Субъекты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частных</a:t>
            </a:r>
            <a:r>
              <a:rPr lang="ru-RU" sz="1600" b="1" dirty="0" smtClean="0">
                <a:solidFill>
                  <a:schemeClr val="bg1"/>
                </a:solidFill>
              </a:rPr>
              <a:t> суждений </a:t>
            </a:r>
            <a:r>
              <a:rPr lang="ru-RU" sz="1600" b="1" u="sng" dirty="0" smtClean="0">
                <a:solidFill>
                  <a:schemeClr val="bg1"/>
                </a:solidFill>
              </a:rPr>
              <a:t>не распределены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тоже по определению</a:t>
            </a:r>
            <a:r>
              <a:rPr lang="en-US" sz="1600" b="1" dirty="0" smtClean="0">
                <a:solidFill>
                  <a:schemeClr val="bg1"/>
                </a:solidFill>
              </a:rPr>
              <a:t>: </a:t>
            </a:r>
            <a:r>
              <a:rPr lang="ru-RU" sz="1600" b="1" dirty="0" smtClean="0">
                <a:solidFill>
                  <a:schemeClr val="bg1"/>
                </a:solidFill>
              </a:rPr>
              <a:t>суждение потому и считается частным, что его предикат </a:t>
            </a:r>
            <a:r>
              <a:rPr lang="ru-RU" sz="1600" b="1" dirty="0" smtClean="0">
                <a:solidFill>
                  <a:schemeClr val="accent3"/>
                </a:solidFill>
              </a:rPr>
              <a:t>утверждается </a:t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(или отрицается) относительно лишь </a:t>
            </a:r>
            <a:r>
              <a:rPr lang="ru-RU" sz="1600" b="1" dirty="0" smtClean="0">
                <a:solidFill>
                  <a:srgbClr val="FFFF00"/>
                </a:solidFill>
              </a:rPr>
              <a:t>некоторых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элементов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класса субъекта</a:t>
            </a:r>
            <a:r>
              <a:rPr lang="en-US" sz="1600" b="1" dirty="0" smtClean="0">
                <a:solidFill>
                  <a:schemeClr val="accent3"/>
                </a:solidFill>
              </a:rPr>
              <a:t>.</a:t>
            </a:r>
            <a:endParaRPr lang="en-US" sz="1600" b="1" dirty="0" smtClean="0">
              <a:solidFill>
                <a:srgbClr val="FF66FF"/>
              </a:solidFill>
            </a:endParaRPr>
          </a:p>
          <a:p>
            <a:pPr eaLnBrk="1" hangingPunct="1">
              <a:spcBef>
                <a:spcPts val="1200"/>
              </a:spcBef>
              <a:buClr>
                <a:schemeClr val="accent3"/>
              </a:buClr>
            </a:pPr>
            <a:r>
              <a:rPr lang="ru-RU" sz="1800" b="1" dirty="0" smtClean="0">
                <a:solidFill>
                  <a:srgbClr val="FF9966"/>
                </a:solidFill>
              </a:rPr>
              <a:t>Предикаты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u="sng" dirty="0" smtClean="0">
                <a:solidFill>
                  <a:schemeClr val="bg1"/>
                </a:solidFill>
              </a:rPr>
              <a:t>распределены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отрицательных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суждениях: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/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отрицание принадлежности предиката субъекту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исключает субъект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не из какой-то части, а из </a:t>
            </a:r>
            <a:r>
              <a:rPr lang="ru-RU" sz="1800" b="1" dirty="0" smtClean="0">
                <a:solidFill>
                  <a:srgbClr val="FFFF00"/>
                </a:solidFill>
              </a:rPr>
              <a:t>всего</a:t>
            </a:r>
            <a:r>
              <a:rPr lang="ru-RU" sz="1800" b="1" dirty="0" smtClean="0">
                <a:solidFill>
                  <a:schemeClr val="bg1"/>
                </a:solidFill>
              </a:rPr>
              <a:t> класса предиката.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1" eaLnBrk="1" hangingPunct="1">
              <a:buClr>
                <a:schemeClr val="accent3"/>
              </a:buClr>
              <a:buFont typeface="Wingdings" pitchFamily="2" charset="2"/>
              <a:buChar char="§"/>
            </a:pPr>
            <a:r>
              <a:rPr lang="ru-RU" sz="1600" b="1" dirty="0" smtClean="0">
                <a:solidFill>
                  <a:srgbClr val="FF9900"/>
                </a:solidFill>
              </a:rPr>
              <a:t>Предикаты</a:t>
            </a:r>
            <a:r>
              <a:rPr lang="ru-RU" sz="1600" b="1" dirty="0" smtClean="0">
                <a:solidFill>
                  <a:srgbClr val="FF66FF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b="1" dirty="0" smtClean="0">
                <a:solidFill>
                  <a:srgbClr val="FF66FF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суждений </a:t>
            </a:r>
            <a:r>
              <a:rPr lang="ru-RU" sz="1600" b="1" u="sng" dirty="0" smtClean="0">
                <a:solidFill>
                  <a:schemeClr val="bg1"/>
                </a:solidFill>
              </a:rPr>
              <a:t>не распределены</a:t>
            </a:r>
            <a:r>
              <a:rPr lang="ru-RU" sz="1600" b="1" dirty="0" smtClean="0">
                <a:solidFill>
                  <a:schemeClr val="bg1"/>
                </a:solidFill>
              </a:rPr>
              <a:t>, за исключением тех случаев, когда объём предиката целиком входит в объём субъекта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или равен ему, т. е. когда </a:t>
            </a:r>
            <a:r>
              <a:rPr lang="ru-RU" sz="16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600" b="1" dirty="0" smtClean="0">
                <a:solidFill>
                  <a:schemeClr val="bg1"/>
                </a:solidFill>
              </a:rPr>
              <a:t> является </a:t>
            </a:r>
            <a:r>
              <a:rPr lang="ru-RU" sz="1600" b="1" dirty="0" smtClean="0">
                <a:solidFill>
                  <a:srgbClr val="FFFF00"/>
                </a:solidFill>
              </a:rPr>
              <a:t>подчинённым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или </a:t>
            </a:r>
            <a:r>
              <a:rPr lang="ru-RU" sz="1600" b="1" dirty="0" smtClean="0">
                <a:solidFill>
                  <a:srgbClr val="FFFF00"/>
                </a:solidFill>
              </a:rPr>
              <a:t>равнозначащим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9900"/>
                </a:solidFill>
              </a:rPr>
              <a:t>субъекту</a:t>
            </a:r>
            <a:r>
              <a:rPr lang="ru-RU" sz="1600" b="1" dirty="0" smtClean="0">
                <a:solidFill>
                  <a:schemeClr val="bg1"/>
                </a:solidFill>
              </a:rPr>
              <a:t> понятием.</a:t>
            </a:r>
          </a:p>
          <a:p>
            <a:pPr lvl="1" eaLnBrk="1" hangingPunct="1">
              <a:buClr>
                <a:schemeClr val="accent3"/>
              </a:buClr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В отличие от отрицательных суждений, однако, судить о </a:t>
            </a:r>
            <a:r>
              <a:rPr lang="ru-RU" sz="1600" b="1" dirty="0" smtClean="0">
                <a:solidFill>
                  <a:srgbClr val="FFFF00"/>
                </a:solidFill>
              </a:rPr>
              <a:t>подчинённости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или </a:t>
            </a:r>
            <a:r>
              <a:rPr lang="ru-RU" sz="1600" b="1" dirty="0" smtClean="0">
                <a:solidFill>
                  <a:srgbClr val="FFFF00"/>
                </a:solidFill>
              </a:rPr>
              <a:t>равнозначности </a:t>
            </a:r>
            <a:r>
              <a:rPr lang="ru-RU" sz="1600" b="1" dirty="0" smtClean="0">
                <a:solidFill>
                  <a:srgbClr val="FF9900"/>
                </a:solidFill>
              </a:rPr>
              <a:t>предиката</a:t>
            </a:r>
            <a:r>
              <a:rPr lang="ru-RU" sz="1600" b="1" dirty="0" smtClean="0">
                <a:solidFill>
                  <a:srgbClr val="FFFF00"/>
                </a:solidFill>
              </a:rPr>
              <a:t> </a:t>
            </a:r>
            <a:r>
              <a:rPr lang="ru-RU" sz="1600" b="1" dirty="0" smtClean="0">
                <a:solidFill>
                  <a:srgbClr val="FF9900"/>
                </a:solidFill>
              </a:rPr>
              <a:t>субъекту</a:t>
            </a:r>
            <a:r>
              <a:rPr lang="ru-RU" sz="1600" b="1" dirty="0" smtClean="0">
                <a:solidFill>
                  <a:schemeClr val="bg1"/>
                </a:solidFill>
              </a:rPr>
              <a:t>, т. е. о </a:t>
            </a:r>
            <a:r>
              <a:rPr lang="ru-RU" sz="1600" b="1" u="sng" dirty="0" smtClean="0">
                <a:solidFill>
                  <a:schemeClr val="bg1"/>
                </a:solidFill>
              </a:rPr>
              <a:t>распределённости</a:t>
            </a:r>
            <a:r>
              <a:rPr lang="ru-RU" sz="1600" b="1" dirty="0" smtClean="0">
                <a:solidFill>
                  <a:schemeClr val="bg1"/>
                </a:solidFill>
              </a:rPr>
              <a:t> предиката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600" b="1" dirty="0" smtClean="0">
                <a:solidFill>
                  <a:schemeClr val="bg1"/>
                </a:solidFill>
              </a:rPr>
              <a:t> суждения,</a:t>
            </a:r>
            <a:r>
              <a:rPr lang="ru-RU" sz="1600" b="1" dirty="0" smtClean="0">
                <a:solidFill>
                  <a:srgbClr val="FFFF00"/>
                </a:solidFill>
              </a:rPr>
              <a:t> </a:t>
            </a:r>
            <a:r>
              <a:rPr lang="ru-RU" sz="1600" b="1" dirty="0" smtClean="0">
                <a:solidFill>
                  <a:srgbClr val="FF66FF"/>
                </a:solidFill>
              </a:rPr>
              <a:t>по одной лишь форме суждения нельзя</a:t>
            </a:r>
            <a:r>
              <a:rPr lang="ru-RU" sz="1600" b="1" dirty="0" smtClean="0">
                <a:solidFill>
                  <a:schemeClr val="bg1"/>
                </a:solidFill>
              </a:rPr>
              <a:t> –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для этого требуется содержательное знание данной предметной области. </a:t>
            </a:r>
            <a:endParaRPr lang="en-US" sz="1600" b="1" dirty="0" smtClean="0">
              <a:solidFill>
                <a:schemeClr val="bg1"/>
              </a:solidFill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74638"/>
            <a:ext cx="858837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Распределённость терминов в суждении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распределённости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8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8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8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8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8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8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83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83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83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83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8387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00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из</a:t>
            </a:r>
            <a:r>
              <a:rPr lang="ru-RU" sz="1800" b="1" dirty="0" smtClean="0">
                <a:solidFill>
                  <a:srgbClr val="00FF00"/>
                </a:solidFill>
              </a:rPr>
              <a:t> 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логических отношений </a:t>
            </a: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умозаключения</a:t>
            </a:r>
            <a:endParaRPr lang="ru-RU" sz="2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TextBox 96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6" name="TextBox 95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6" name="TextBox 7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TextBox 59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76" grpId="0" animBg="1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512000"/>
            <a:ext cx="8229600" cy="1728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spcBef>
                <a:spcPts val="600"/>
              </a:spcBef>
            </a:pPr>
            <a:r>
              <a:rPr lang="ru-RU" sz="1800" b="1" dirty="0" smtClean="0">
                <a:solidFill>
                  <a:schemeClr val="bg1"/>
                </a:solidFill>
              </a:rPr>
              <a:t>Таким образом, распределены</a:t>
            </a:r>
          </a:p>
          <a:p>
            <a:pPr lvl="1" eaLnBrk="1" hangingPunct="1">
              <a:lnSpc>
                <a:spcPct val="95000"/>
              </a:lnSpc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FF66FF"/>
                </a:solidFill>
              </a:rPr>
              <a:t>общеотрицательном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суждении – и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 eaLnBrk="1" hangingPunct="1">
              <a:lnSpc>
                <a:spcPct val="95000"/>
              </a:lnSpc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общеутвердительном</a:t>
            </a:r>
            <a:r>
              <a:rPr lang="ru-RU" sz="1800" b="1" dirty="0" smtClean="0">
                <a:solidFill>
                  <a:schemeClr val="bg1"/>
                </a:solidFill>
              </a:rPr>
              <a:t> – только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 eaLnBrk="1" hangingPunct="1">
              <a:lnSpc>
                <a:spcPct val="95000"/>
              </a:lnSpc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FF66FF"/>
                </a:solidFill>
              </a:rPr>
              <a:t>частноотрицательном</a:t>
            </a:r>
            <a:r>
              <a:rPr lang="ru-RU" sz="1800" b="1" dirty="0" smtClean="0">
                <a:solidFill>
                  <a:schemeClr val="bg1"/>
                </a:solidFill>
              </a:rPr>
              <a:t> – только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 eaLnBrk="1" hangingPunct="1">
              <a:lnSpc>
                <a:spcPct val="95000"/>
              </a:lnSpc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00"/>
                </a:solidFill>
              </a:rPr>
              <a:t>частноутвердительном</a:t>
            </a:r>
            <a:r>
              <a:rPr lang="ru-RU" sz="1800" b="1" dirty="0" smtClean="0">
                <a:solidFill>
                  <a:schemeClr val="bg1"/>
                </a:solidFill>
              </a:rPr>
              <a:t> – </a:t>
            </a:r>
            <a:r>
              <a:rPr lang="ru-RU" sz="1800" b="1" dirty="0" smtClean="0">
                <a:solidFill>
                  <a:srgbClr val="FF66FF"/>
                </a:solidFill>
              </a:rPr>
              <a:t>ни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rgbClr val="FF66FF"/>
                </a:solidFill>
              </a:rPr>
              <a:t>ни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en-US" sz="1800" b="1" dirty="0" smtClean="0">
                <a:solidFill>
                  <a:schemeClr val="bg1"/>
                </a:solidFill>
              </a:rPr>
              <a:t>.</a:t>
            </a:r>
            <a:endParaRPr lang="ru-RU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340000" y="3312000"/>
            <a:ext cx="4464000" cy="936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ru-RU" sz="2400" dirty="0" smtClean="0">
                <a:solidFill>
                  <a:srgbClr val="00FFFF"/>
                </a:solidFill>
              </a:rPr>
              <a:t>Правило распределённости</a:t>
            </a:r>
            <a:endParaRPr lang="ru-RU" sz="2400" dirty="0">
              <a:solidFill>
                <a:srgbClr val="00FFFF"/>
              </a:solidFill>
            </a:endParaRPr>
          </a:p>
        </p:txBody>
      </p:sp>
      <p:sp>
        <p:nvSpPr>
          <p:cNvPr id="4" name="AutoShape 4"/>
          <p:cNvSpPr>
            <a:spLocks noChangeArrowheads="1"/>
          </p:cNvSpPr>
          <p:nvPr/>
        </p:nvSpPr>
        <p:spPr bwMode="auto">
          <a:xfrm>
            <a:off x="1620000" y="3312000"/>
            <a:ext cx="5904000" cy="93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5000"/>
              </a:lnSpc>
            </a:pPr>
            <a:r>
              <a:rPr lang="ru-RU" sz="2000" dirty="0" smtClean="0">
                <a:solidFill>
                  <a:srgbClr val="0000CC"/>
                </a:solidFill>
              </a:rPr>
              <a:t>Если термин </a:t>
            </a:r>
            <a:r>
              <a:rPr lang="ru-RU" sz="2000" dirty="0" smtClean="0">
                <a:solidFill>
                  <a:srgbClr val="FF0000"/>
                </a:solidFill>
              </a:rPr>
              <a:t>не распределён в посылке</a:t>
            </a:r>
            <a:r>
              <a:rPr lang="ru-RU" sz="2000" dirty="0" smtClean="0">
                <a:solidFill>
                  <a:srgbClr val="0000CC"/>
                </a:solidFill>
              </a:rPr>
              <a:t>,</a:t>
            </a:r>
            <a:r>
              <a:rPr lang="ru-RU" sz="2000" dirty="0" smtClean="0">
                <a:solidFill>
                  <a:srgbClr val="FF0000"/>
                </a:solidFill>
              </a:rPr>
              <a:t> </a:t>
            </a:r>
            <a:r>
              <a:rPr lang="ru-RU" sz="2000" dirty="0" smtClean="0">
                <a:solidFill>
                  <a:srgbClr val="0000CC"/>
                </a:solidFill>
              </a:rPr>
              <a:t>он не может быть </a:t>
            </a:r>
            <a:r>
              <a:rPr lang="ru-RU" sz="2000" dirty="0" smtClean="0">
                <a:solidFill>
                  <a:srgbClr val="FF0000"/>
                </a:solidFill>
              </a:rPr>
              <a:t>распределён в выводе</a:t>
            </a:r>
            <a:r>
              <a:rPr lang="ru-RU" sz="2000" dirty="0" smtClean="0">
                <a:solidFill>
                  <a:srgbClr val="0000CC"/>
                </a:solidFill>
              </a:rPr>
              <a:t>.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6" name="Содержимое 2"/>
          <p:cNvSpPr txBox="1">
            <a:spLocks/>
          </p:cNvSpPr>
          <p:nvPr/>
        </p:nvSpPr>
        <p:spPr bwMode="auto">
          <a:xfrm>
            <a:off x="457200" y="5508000"/>
            <a:ext cx="8604000" cy="13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lnSpc>
                <a:spcPct val="95000"/>
              </a:lnSpc>
              <a:spcBef>
                <a:spcPts val="432"/>
              </a:spcBef>
              <a:buClr>
                <a:schemeClr val="accent3"/>
              </a:buClr>
              <a:buFontTx/>
              <a:buChar char="•"/>
              <a:defRPr/>
            </a:pPr>
            <a:r>
              <a:rPr lang="ru-RU" dirty="0" smtClean="0">
                <a:solidFill>
                  <a:srgbClr val="00FF00"/>
                </a:solidFill>
              </a:rPr>
              <a:t>Простому (чистому) обращению</a:t>
            </a:r>
            <a:r>
              <a:rPr lang="ru-RU" dirty="0" smtClean="0">
                <a:solidFill>
                  <a:schemeClr val="accent3"/>
                </a:solidFill>
              </a:rPr>
              <a:t> подлежат поэтому лишь те суждения,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которых </a:t>
            </a:r>
            <a:r>
              <a:rPr lang="ru-RU" dirty="0" smtClean="0">
                <a:solidFill>
                  <a:srgbClr val="00FFFF"/>
                </a:solidFill>
              </a:rPr>
              <a:t>оба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термина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u="sng" dirty="0" smtClean="0"/>
              <a:t>распределены</a:t>
            </a:r>
            <a:r>
              <a:rPr lang="ru-RU" dirty="0" smtClean="0">
                <a:solidFill>
                  <a:schemeClr val="accent3"/>
                </a:solidFill>
              </a:rPr>
              <a:t> или </a:t>
            </a:r>
            <a:r>
              <a:rPr lang="ru-RU" dirty="0" smtClean="0">
                <a:solidFill>
                  <a:srgbClr val="00FFFF"/>
                </a:solidFill>
              </a:rPr>
              <a:t>оба </a:t>
            </a:r>
            <a:r>
              <a:rPr lang="ru-RU" u="sng" dirty="0" smtClean="0"/>
              <a:t>не распределены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742950" lvl="1" indent="-285750" algn="l" eaLnBrk="0" hangingPunct="0">
              <a:lnSpc>
                <a:spcPct val="95000"/>
              </a:lnSpc>
              <a:spcBef>
                <a:spcPts val="432"/>
              </a:spcBef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dirty="0" smtClean="0">
                <a:solidFill>
                  <a:schemeClr val="accent3"/>
                </a:solidFill>
              </a:rPr>
              <a:t>т. е</a:t>
            </a:r>
            <a:r>
              <a:rPr lang="ru-RU" kern="0" dirty="0" smtClean="0">
                <a:solidFill>
                  <a:schemeClr val="accent3"/>
                </a:solidFill>
              </a:rPr>
              <a:t>. </a:t>
            </a:r>
            <a:r>
              <a:rPr lang="ru-RU" dirty="0" smtClean="0">
                <a:solidFill>
                  <a:srgbClr val="FF66FF"/>
                </a:solidFill>
              </a:rPr>
              <a:t>общеотрицательные</a:t>
            </a:r>
            <a:r>
              <a:rPr lang="ru-RU" dirty="0" smtClean="0">
                <a:solidFill>
                  <a:schemeClr val="accent3"/>
                </a:solidFill>
              </a:rPr>
              <a:t> (</a:t>
            </a:r>
            <a:r>
              <a:rPr lang="ru-RU" dirty="0" smtClean="0">
                <a:solidFill>
                  <a:srgbClr val="00FFFF"/>
                </a:solidFill>
              </a:rPr>
              <a:t>оба</a:t>
            </a:r>
            <a:r>
              <a:rPr lang="ru-RU" dirty="0" smtClean="0">
                <a:solidFill>
                  <a:schemeClr val="accent3"/>
                </a:solidFill>
              </a:rPr>
              <a:t> термина </a:t>
            </a:r>
            <a:r>
              <a:rPr lang="ru-RU" u="sng" dirty="0" smtClean="0">
                <a:solidFill>
                  <a:schemeClr val="accent3"/>
                </a:solidFill>
              </a:rPr>
              <a:t>распределены</a:t>
            </a:r>
            <a:r>
              <a:rPr lang="ru-RU" dirty="0" smtClean="0">
                <a:solidFill>
                  <a:schemeClr val="accent3"/>
                </a:solidFill>
              </a:rPr>
              <a:t>) </a:t>
            </a:r>
          </a:p>
          <a:p>
            <a:pPr marL="742950" lvl="1" indent="-285750" algn="l" eaLnBrk="0" hangingPunct="0">
              <a:lnSpc>
                <a:spcPct val="95000"/>
              </a:lnSpc>
              <a:spcBef>
                <a:spcPts val="432"/>
              </a:spcBef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dirty="0" smtClean="0">
                <a:solidFill>
                  <a:schemeClr val="accent3"/>
                </a:solidFill>
              </a:rPr>
              <a:t>и </a:t>
            </a:r>
            <a:r>
              <a:rPr lang="ru-RU" dirty="0" smtClean="0">
                <a:solidFill>
                  <a:srgbClr val="00FF00"/>
                </a:solidFill>
              </a:rPr>
              <a:t>частноутвердительные</a:t>
            </a:r>
            <a:r>
              <a:rPr lang="ru-RU" dirty="0" smtClean="0">
                <a:solidFill>
                  <a:schemeClr val="accent3"/>
                </a:solidFill>
              </a:rPr>
              <a:t> (</a:t>
            </a:r>
            <a:r>
              <a:rPr lang="ru-RU" dirty="0" smtClean="0">
                <a:solidFill>
                  <a:srgbClr val="00FFFF"/>
                </a:solidFill>
              </a:rPr>
              <a:t>оба</a:t>
            </a:r>
            <a:r>
              <a:rPr lang="ru-RU" dirty="0" smtClean="0">
                <a:solidFill>
                  <a:schemeClr val="accent3"/>
                </a:solidFill>
              </a:rPr>
              <a:t> термина </a:t>
            </a:r>
            <a:r>
              <a:rPr lang="ru-RU" u="sng" dirty="0" smtClean="0">
                <a:solidFill>
                  <a:schemeClr val="accent3"/>
                </a:solidFill>
              </a:rPr>
              <a:t>не распределены</a:t>
            </a:r>
            <a:r>
              <a:rPr lang="ru-RU" dirty="0" smtClean="0">
                <a:solidFill>
                  <a:schemeClr val="accent3"/>
                </a:solidFill>
              </a:rPr>
              <a:t>).</a:t>
            </a:r>
            <a:endParaRPr kumimoji="0" lang="ru-RU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74638"/>
            <a:ext cx="858837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Распределённость терминов в суждении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распределённости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720000" y="4464000"/>
            <a:ext cx="7704000" cy="93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формальная логическая ошибка, заключающаяся в том, что термин,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4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4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4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5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/>
      <p:bldP spid="4" grpId="0" animBg="1"/>
      <p:bldP spid="6" grpId="0" uiExpand="1" build="p"/>
      <p:bldP spid="7" grpId="0" animBg="1"/>
    </p:bld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214282" y="1571612"/>
            <a:ext cx="8712000" cy="4788000"/>
          </a:xfrm>
        </p:spPr>
        <p:txBody>
          <a:bodyPr/>
          <a:lstStyle/>
          <a:p>
            <a:pPr>
              <a:spcBef>
                <a:spcPts val="432"/>
              </a:spcBef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</a:t>
            </a:r>
            <a:r>
              <a:rPr lang="ru-RU" sz="1800" b="1" dirty="0" smtClean="0">
                <a:solidFill>
                  <a:srgbClr val="FFFF00"/>
                </a:solidFill>
              </a:rPr>
              <a:t> обращается с ограничением</a:t>
            </a:r>
            <a:r>
              <a:rPr lang="ru-RU" sz="1800" b="1" dirty="0" smtClean="0">
                <a:solidFill>
                  <a:schemeClr val="bg1"/>
                </a:solidFill>
              </a:rPr>
              <a:t>: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поскольку в умозаключении обращения </a:t>
            </a:r>
            <a:r>
              <a:rPr lang="ru-RU" sz="1800" b="1" dirty="0" smtClean="0">
                <a:solidFill>
                  <a:srgbClr val="00FF00"/>
                </a:solidFill>
              </a:rPr>
              <a:t>субъект </a:t>
            </a:r>
            <a:r>
              <a:rPr lang="ru-RU" sz="1800" b="1" dirty="0" smtClean="0">
                <a:solidFill>
                  <a:schemeClr val="bg1"/>
                </a:solidFill>
              </a:rPr>
              <a:t>вывода</a:t>
            </a:r>
            <a:r>
              <a:rPr lang="ru-RU" sz="1800" b="1" dirty="0" smtClean="0">
                <a:solidFill>
                  <a:schemeClr val="accent3"/>
                </a:solidFill>
              </a:rPr>
              <a:t> есть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посылки,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а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800" b="1" dirty="0" smtClean="0">
                <a:solidFill>
                  <a:schemeClr val="accent3"/>
                </a:solidFill>
              </a:rPr>
              <a:t> посылки </a:t>
            </a:r>
            <a:r>
              <a:rPr lang="ru-RU" sz="1800" b="1" u="sng" dirty="0" smtClean="0">
                <a:solidFill>
                  <a:schemeClr val="bg1"/>
                </a:solidFill>
              </a:rPr>
              <a:t>не распределён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то не может быть распределён и </a:t>
            </a:r>
            <a:r>
              <a:rPr lang="ru-RU" sz="1800" b="1" dirty="0" smtClean="0">
                <a:solidFill>
                  <a:srgbClr val="FF9966"/>
                </a:solidFill>
              </a:rPr>
              <a:t>субъект</a:t>
            </a:r>
            <a:r>
              <a:rPr lang="ru-RU" sz="1800" b="1" dirty="0" smtClean="0">
                <a:solidFill>
                  <a:schemeClr val="accent3"/>
                </a:solidFill>
              </a:rPr>
              <a:t> вывода,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т. е. сам вывод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частным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суждением.</a:t>
            </a:r>
          </a:p>
          <a:p>
            <a:pPr>
              <a:spcBef>
                <a:spcPts val="1200"/>
              </a:spcBef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</a:t>
            </a:r>
            <a:r>
              <a:rPr lang="ru-RU" sz="1800" b="1" dirty="0" smtClean="0">
                <a:solidFill>
                  <a:srgbClr val="FFFF00"/>
                </a:solidFill>
              </a:rPr>
              <a:t> обращению не подлежит</a:t>
            </a:r>
            <a:r>
              <a:rPr lang="ru-RU" sz="1800" b="1" dirty="0" smtClean="0">
                <a:solidFill>
                  <a:schemeClr val="bg1"/>
                </a:solidFill>
              </a:rPr>
              <a:t>: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так как при обращении качество суждения не меняется,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то вывод из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800" b="1" dirty="0" smtClean="0">
                <a:solidFill>
                  <a:schemeClr val="accent3"/>
                </a:solidFill>
              </a:rPr>
              <a:t> посылки должен быть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отрицательным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и его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chemeClr val="accent3"/>
                </a:solidFill>
              </a:rPr>
              <a:t> должен быть </a:t>
            </a:r>
            <a:r>
              <a:rPr lang="ru-RU" sz="1800" b="1" u="sng" dirty="0" smtClean="0">
                <a:solidFill>
                  <a:schemeClr val="bg1"/>
                </a:solidFill>
              </a:rPr>
              <a:t>распределён</a:t>
            </a:r>
            <a:r>
              <a:rPr lang="ru-RU" sz="1800" b="1" dirty="0" smtClean="0">
                <a:solidFill>
                  <a:schemeClr val="bg1"/>
                </a:solidFill>
              </a:rPr>
              <a:t>;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вывода в умозаключении </a:t>
            </a:r>
            <a:r>
              <a:rPr lang="ru-RU" sz="1800" b="1" dirty="0" smtClean="0">
                <a:solidFill>
                  <a:schemeClr val="accent3"/>
                </a:solidFill>
              </a:rPr>
              <a:t>обращения есть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посылки,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</a:t>
            </a:r>
            <a:r>
              <a:rPr lang="ru-RU" sz="1800" b="1" dirty="0" smtClean="0">
                <a:solidFill>
                  <a:schemeClr val="accent3"/>
                </a:solidFill>
              </a:rPr>
              <a:t> же </a:t>
            </a:r>
            <a:r>
              <a:rPr lang="ru-RU" sz="1800" b="1" dirty="0" smtClean="0">
                <a:solidFill>
                  <a:srgbClr val="00FFFF"/>
                </a:solidFill>
              </a:rPr>
              <a:t>частной</a:t>
            </a:r>
            <a:r>
              <a:rPr lang="ru-RU" sz="1800" b="1" dirty="0" smtClean="0">
                <a:solidFill>
                  <a:schemeClr val="accent3"/>
                </a:solidFill>
              </a:rPr>
              <a:t> посылки </a:t>
            </a:r>
            <a:r>
              <a:rPr lang="ru-RU" sz="1800" b="1" u="sng" dirty="0" smtClean="0">
                <a:solidFill>
                  <a:schemeClr val="bg1"/>
                </a:solidFill>
              </a:rPr>
              <a:t>не распределён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а потому </a:t>
            </a:r>
            <a:r>
              <a:rPr lang="ru-RU" sz="1800" b="1" dirty="0" smtClean="0">
                <a:solidFill>
                  <a:schemeClr val="bg1"/>
                </a:solidFill>
              </a:rPr>
              <a:t>не может (хотя в </a:t>
            </a:r>
            <a:r>
              <a:rPr lang="ru-RU" sz="1800" b="1" dirty="0" smtClean="0">
                <a:solidFill>
                  <a:schemeClr val="accent3"/>
                </a:solidFill>
              </a:rPr>
              <a:t>отрицательном суждении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должен был бы) </a:t>
            </a:r>
            <a:r>
              <a:rPr lang="ru-RU" sz="1800" b="1" dirty="0" smtClean="0">
                <a:solidFill>
                  <a:schemeClr val="bg1"/>
                </a:solidFill>
              </a:rPr>
              <a:t>быть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u="sng" dirty="0" smtClean="0">
                <a:solidFill>
                  <a:schemeClr val="bg1"/>
                </a:solidFill>
              </a:rPr>
              <a:t>распределён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вывода;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</a:t>
            </a:r>
            <a:r>
              <a:rPr lang="ru-RU" sz="1800" b="1" dirty="0" smtClean="0">
                <a:solidFill>
                  <a:schemeClr val="bg1"/>
                </a:solidFill>
              </a:rPr>
              <a:t>вывод</a:t>
            </a:r>
            <a:r>
              <a:rPr lang="ru-RU" sz="1800" b="1" dirty="0" smtClean="0">
                <a:solidFill>
                  <a:schemeClr val="accent3"/>
                </a:solidFill>
              </a:rPr>
              <a:t> в данном случае вообще </a:t>
            </a:r>
            <a:r>
              <a:rPr lang="ru-RU" sz="1800" b="1" u="sng" dirty="0" smtClean="0">
                <a:solidFill>
                  <a:schemeClr val="bg1"/>
                </a:solidFill>
              </a:rPr>
              <a:t>невозможен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ru-RU" sz="1800" dirty="0">
              <a:solidFill>
                <a:schemeClr val="bg1"/>
              </a:solidFill>
            </a:endParaRPr>
          </a:p>
        </p:txBody>
      </p:sp>
      <p:sp>
        <p:nvSpPr>
          <p:cNvPr id="5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 </a:t>
            </a:r>
            <a:r>
              <a:rPr lang="ru-RU" dirty="0" smtClean="0">
                <a:solidFill>
                  <a:schemeClr val="accent3"/>
                </a:solidFill>
              </a:rPr>
              <a:t>есть преобразование посылки в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 перестановкой терминов </a:t>
            </a:r>
            <a:r>
              <a:rPr lang="ru-RU" dirty="0" smtClean="0"/>
              <a:t>посылки.</a:t>
            </a:r>
            <a:endParaRPr lang="ru-RU" dirty="0"/>
          </a:p>
        </p:txBody>
      </p:sp>
      <p:sp>
        <p:nvSpPr>
          <p:cNvPr id="1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500"/>
                            </p:stCondLst>
                            <p:childTnLst>
                              <p:par>
                                <p:cTn id="68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3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3500"/>
                            </p:stCondLst>
                            <p:childTnLst>
                              <p:par>
                                <p:cTn id="77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6" grpId="0" animBg="1"/>
      <p:bldP spid="13" grpId="0" animBg="1"/>
    </p:bld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Обращением </a:t>
            </a:r>
            <a:r>
              <a:rPr lang="ru-RU" dirty="0" smtClean="0">
                <a:solidFill>
                  <a:schemeClr val="accent3"/>
                </a:solidFill>
              </a:rPr>
              <a:t>получаем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 субъектом</a:t>
            </a:r>
            <a:r>
              <a:rPr lang="ru-RU" dirty="0" smtClean="0">
                <a:solidFill>
                  <a:schemeClr val="accent3"/>
                </a:solidFill>
              </a:rPr>
              <a:t> которого 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а </a:t>
            </a:r>
            <a:r>
              <a:rPr lang="ru-RU" dirty="0" smtClean="0"/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</a:t>
            </a:r>
            <a:r>
              <a:rPr lang="ru-RU" dirty="0" smtClean="0">
                <a:solidFill>
                  <a:srgbClr val="00FFFF"/>
                </a:solidFill>
              </a:rPr>
              <a:t>субъект</a:t>
            </a:r>
            <a:r>
              <a:rPr lang="ru-RU" dirty="0" smtClean="0"/>
              <a:t> посылки.</a:t>
            </a:r>
            <a:endParaRPr lang="ru-RU" dirty="0"/>
          </a:p>
        </p:txBody>
      </p:sp>
      <p:sp>
        <p:nvSpPr>
          <p:cNvPr id="15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500"/>
                            </p:stCondLst>
                            <p:childTnLst>
                              <p:par>
                                <p:cTn id="46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500"/>
                            </p:stCondLst>
                            <p:childTnLst>
                              <p:par>
                                <p:cTn id="55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1500"/>
                            </p:stCondLst>
                            <p:childTnLst>
                              <p:par>
                                <p:cTn id="64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13" grpId="0" animBg="1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 </a:t>
            </a:r>
            <a:r>
              <a:rPr lang="ru-RU" dirty="0" smtClean="0">
                <a:solidFill>
                  <a:schemeClr val="accent3"/>
                </a:solidFill>
              </a:rPr>
              <a:t>есть преобразование посылки в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 перестановкой терминов </a:t>
            </a:r>
            <a:r>
              <a:rPr lang="ru-RU" dirty="0" smtClean="0"/>
              <a:t>посылки.</a:t>
            </a:r>
            <a:endParaRPr lang="ru-RU" dirty="0"/>
          </a:p>
        </p:txBody>
      </p:sp>
      <p:sp>
        <p:nvSpPr>
          <p:cNvPr id="2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500"/>
                            </p:stCondLst>
                            <p:childTnLst>
                              <p:par>
                                <p:cTn id="62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3500"/>
                            </p:stCondLst>
                            <p:childTnLst>
                              <p:par>
                                <p:cTn id="71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rgbClr val="D1D1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Обращением </a:t>
            </a:r>
            <a:r>
              <a:rPr lang="ru-RU" dirty="0" smtClean="0">
                <a:solidFill>
                  <a:schemeClr val="accent3"/>
                </a:solidFill>
              </a:rPr>
              <a:t>получаем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 субъектом</a:t>
            </a:r>
            <a:r>
              <a:rPr lang="ru-RU" dirty="0" smtClean="0">
                <a:solidFill>
                  <a:schemeClr val="accent3"/>
                </a:solidFill>
              </a:rPr>
              <a:t> которого 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а </a:t>
            </a:r>
            <a:r>
              <a:rPr lang="ru-RU" dirty="0" smtClean="0"/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</a:t>
            </a:r>
            <a:r>
              <a:rPr lang="ru-RU" dirty="0" smtClean="0">
                <a:solidFill>
                  <a:srgbClr val="00FFFF"/>
                </a:solidFill>
              </a:rPr>
              <a:t>субъект</a:t>
            </a:r>
            <a:r>
              <a:rPr lang="ru-RU" dirty="0" smtClean="0"/>
              <a:t> посылки.</a:t>
            </a:r>
            <a:endParaRPr lang="ru-RU" dirty="0"/>
          </a:p>
        </p:txBody>
      </p:sp>
      <p:sp>
        <p:nvSpPr>
          <p:cNvPr id="2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500"/>
                            </p:stCondLst>
                            <p:childTnLst>
                              <p:par>
                                <p:cTn id="4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1500"/>
                            </p:stCondLst>
                            <p:childTnLst>
                              <p:par>
                                <p:cTn id="58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4" grpId="0" animBg="1"/>
    </p:bld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</a:t>
            </a:r>
            <a:r>
              <a:rPr lang="fr-FR" sz="1600" dirty="0" smtClean="0">
                <a:solidFill>
                  <a:srgbClr val="FFFF00"/>
                </a:solidFill>
              </a:rPr>
              <a:t> </a:t>
            </a:r>
            <a:br>
              <a:rPr lang="fr-FR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 </a:t>
            </a:r>
            <a:r>
              <a:rPr lang="ru-RU" dirty="0" smtClean="0">
                <a:solidFill>
                  <a:schemeClr val="accent3"/>
                </a:solidFill>
              </a:rPr>
              <a:t>есть преобразование посылки в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 перестановкой терминов </a:t>
            </a:r>
            <a:r>
              <a:rPr lang="ru-RU" dirty="0" smtClean="0"/>
              <a:t>посылки.</a:t>
            </a:r>
            <a:endParaRPr lang="ru-RU" dirty="0"/>
          </a:p>
        </p:txBody>
      </p:sp>
      <p:sp>
        <p:nvSpPr>
          <p:cNvPr id="3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500"/>
                            </p:stCondLst>
                            <p:childTnLst>
                              <p:par>
                                <p:cTn id="4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500"/>
                            </p:stCondLst>
                            <p:childTnLst>
                              <p:par>
                                <p:cTn id="6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3500"/>
                            </p:stCondLst>
                            <p:childTnLst>
                              <p:par>
                                <p:cTn id="71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8" grpId="1" animBg="1"/>
      <p:bldP spid="59" grpId="0" animBg="1"/>
      <p:bldP spid="59" grpId="1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7" grpId="0" animBg="1"/>
    </p:bld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rgbClr val="D1D1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rgbClr val="D1D1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</a:t>
            </a:r>
            <a:r>
              <a:rPr lang="fr-FR" sz="1600" dirty="0" smtClean="0">
                <a:solidFill>
                  <a:srgbClr val="FFFF00"/>
                </a:solidFill>
              </a:rPr>
              <a:t> </a:t>
            </a:r>
            <a:br>
              <a:rPr lang="fr-FR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Обращением </a:t>
            </a:r>
            <a:r>
              <a:rPr lang="ru-RU" dirty="0" smtClean="0">
                <a:solidFill>
                  <a:schemeClr val="accent3"/>
                </a:solidFill>
              </a:rPr>
              <a:t>получаем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 субъектом</a:t>
            </a:r>
            <a:r>
              <a:rPr lang="ru-RU" dirty="0" smtClean="0">
                <a:solidFill>
                  <a:schemeClr val="accent3"/>
                </a:solidFill>
              </a:rPr>
              <a:t> которого 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а </a:t>
            </a:r>
            <a:r>
              <a:rPr lang="ru-RU" dirty="0" smtClean="0"/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</a:t>
            </a:r>
            <a:r>
              <a:rPr lang="ru-RU" dirty="0" smtClean="0">
                <a:solidFill>
                  <a:srgbClr val="00FFFF"/>
                </a:solidFill>
              </a:rPr>
              <a:t>субъект</a:t>
            </a:r>
            <a:r>
              <a:rPr lang="ru-RU" dirty="0" smtClean="0"/>
              <a:t> посылки.</a:t>
            </a:r>
            <a:endParaRPr lang="ru-RU" dirty="0"/>
          </a:p>
        </p:txBody>
      </p:sp>
      <p:sp>
        <p:nvSpPr>
          <p:cNvPr id="3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500"/>
                            </p:stCondLst>
                            <p:childTnLst>
                              <p:par>
                                <p:cTn id="49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1500"/>
                            </p:stCondLst>
                            <p:childTnLst>
                              <p:par>
                                <p:cTn id="58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3" grpId="0" animBg="1"/>
      <p:bldP spid="64" grpId="0" animBg="1"/>
      <p:bldP spid="65" grpId="0" animBg="1"/>
    </p:bld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</a:t>
            </a:r>
            <a:r>
              <a:rPr lang="fr-FR" sz="1600" dirty="0" smtClean="0">
                <a:solidFill>
                  <a:srgbClr val="FFFF00"/>
                </a:solidFill>
              </a:rPr>
              <a:t> </a:t>
            </a:r>
            <a:br>
              <a:rPr lang="fr-FR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rgbClr val="FF66FF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Обращение невозможно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35" name="Скругленный прямоугольник 34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6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TextBox 48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 </a:t>
            </a:r>
            <a:r>
              <a:rPr lang="ru-RU" dirty="0" smtClean="0">
                <a:solidFill>
                  <a:schemeClr val="accent3"/>
                </a:solidFill>
              </a:rPr>
              <a:t>есть преобразование посылки в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 перестановкой терминов </a:t>
            </a:r>
            <a:r>
              <a:rPr lang="ru-RU" dirty="0" smtClean="0"/>
              <a:t>посылки.</a:t>
            </a:r>
            <a:endParaRPr lang="ru-RU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500"/>
                            </p:stCondLst>
                            <p:childTnLst>
                              <p:par>
                                <p:cTn id="4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7" grpId="0" animBg="1"/>
      <p:bldP spid="39" grpId="0" animBg="1"/>
      <p:bldP spid="36" grpId="0" animBg="1"/>
      <p:bldP spid="42" grpId="0" animBg="1"/>
      <p:bldP spid="45" grpId="0" animBg="1"/>
      <p:bldP spid="43" grpId="0" animBg="1"/>
      <p:bldP spid="46" grpId="0" animBg="1"/>
    </p:bld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Скругленный прямоугольник 34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8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6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rgbClr val="FF66FF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Обращение невозможно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</a:t>
            </a:r>
            <a:r>
              <a:rPr lang="fr-FR" sz="1600" dirty="0" smtClean="0">
                <a:solidFill>
                  <a:srgbClr val="FFFF00"/>
                </a:solidFill>
              </a:rPr>
              <a:t> </a:t>
            </a:r>
            <a:br>
              <a:rPr lang="fr-FR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1" name="TextBox 50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Обращением </a:t>
            </a:r>
            <a:r>
              <a:rPr lang="ru-RU" dirty="0" smtClean="0">
                <a:solidFill>
                  <a:schemeClr val="accent3"/>
                </a:solidFill>
              </a:rPr>
              <a:t>получаем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 субъектом</a:t>
            </a:r>
            <a:r>
              <a:rPr lang="ru-RU" dirty="0" smtClean="0">
                <a:solidFill>
                  <a:schemeClr val="accent3"/>
                </a:solidFill>
              </a:rPr>
              <a:t> которого 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а </a:t>
            </a:r>
            <a:r>
              <a:rPr lang="ru-RU" dirty="0" smtClean="0"/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</a:t>
            </a:r>
            <a:r>
              <a:rPr lang="ru-RU" dirty="0" smtClean="0">
                <a:solidFill>
                  <a:srgbClr val="00FFFF"/>
                </a:solidFill>
              </a:rPr>
              <a:t>субъект</a:t>
            </a:r>
            <a:r>
              <a:rPr lang="ru-RU" dirty="0" smtClean="0"/>
              <a:t> посылки.</a:t>
            </a:r>
            <a:endParaRPr lang="ru-RU" dirty="0"/>
          </a:p>
        </p:txBody>
      </p:sp>
      <p:sp>
        <p:nvSpPr>
          <p:cNvPr id="52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6" grpId="0" animBg="1"/>
      <p:bldP spid="39" grpId="0" animBg="1"/>
      <p:bldP spid="42" grpId="0" animBg="1"/>
      <p:bldP spid="40" grpId="0" animBg="1"/>
      <p:bldP spid="4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TextBox 96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ложности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4" name="TextBox 9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60" name="TextBox 59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8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8" name="TextBox 97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4572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572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572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520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476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endParaRPr lang="ru-RU" sz="2000" dirty="0" smtClean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616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чётное число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476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616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520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-36000" y="2592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476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22" name="Oval 13"/>
          <p:cNvSpPr>
            <a:spLocks noChangeArrowheads="1"/>
          </p:cNvSpPr>
          <p:nvPr/>
        </p:nvSpPr>
        <p:spPr bwMode="auto">
          <a:xfrm>
            <a:off x="2520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24" name="Oval 12"/>
          <p:cNvSpPr>
            <a:spLocks noChangeArrowheads="1"/>
          </p:cNvSpPr>
          <p:nvPr/>
        </p:nvSpPr>
        <p:spPr bwMode="auto">
          <a:xfrm>
            <a:off x="5616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rot="5400000">
            <a:off x="7380000" y="3708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512000" y="4788000"/>
            <a:ext cx="6336000" cy="2088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33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общеутвердительным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общеотрицательные</a:t>
            </a:r>
            <a:r>
              <a:rPr lang="ru-RU" dirty="0" smtClean="0"/>
              <a:t> суждения, полученные путём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противопоставления предикату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20" grpId="0" animBg="1"/>
      <p:bldP spid="19" grpId="0" animBg="1"/>
      <p:bldP spid="22" grpId="0" animBg="1"/>
      <p:bldP spid="24" grpId="0" animBg="1"/>
      <p:bldP spid="25" grpId="0" animBg="1"/>
      <p:bldP spid="27" grpId="0"/>
    </p:bld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Овал 29"/>
          <p:cNvSpPr>
            <a:spLocks/>
          </p:cNvSpPr>
          <p:nvPr/>
        </p:nvSpPr>
        <p:spPr bwMode="auto">
          <a:xfrm>
            <a:off x="1476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4572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572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572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520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476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616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чётное число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476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616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520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-36000" y="2592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5" name="Oval 13"/>
          <p:cNvSpPr>
            <a:spLocks noChangeArrowheads="1"/>
          </p:cNvSpPr>
          <p:nvPr/>
        </p:nvSpPr>
        <p:spPr bwMode="auto">
          <a:xfrm>
            <a:off x="2520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>
              <a:lnSpc>
                <a:spcPct val="90000"/>
              </a:lnSpc>
            </a:pPr>
            <a:r>
              <a:rPr lang="ru-RU" spc="-10" dirty="0" smtClean="0">
                <a:solidFill>
                  <a:srgbClr val="0000FF"/>
                </a:solidFill>
              </a:rPr>
              <a:t>чётные числа</a:t>
            </a:r>
            <a:endParaRPr lang="ru-RU" sz="1600" spc="-10" dirty="0">
              <a:solidFill>
                <a:srgbClr val="0000FF"/>
              </a:solidFill>
            </a:endParaRPr>
          </a:p>
        </p:txBody>
      </p:sp>
      <p:sp>
        <p:nvSpPr>
          <p:cNvPr id="28" name="Oval 12"/>
          <p:cNvSpPr>
            <a:spLocks noChangeArrowheads="1"/>
          </p:cNvSpPr>
          <p:nvPr/>
        </p:nvSpPr>
        <p:spPr bwMode="auto">
          <a:xfrm>
            <a:off x="5616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 четырём</a:t>
            </a:r>
          </a:p>
        </p:txBody>
      </p:sp>
      <p:sp>
        <p:nvSpPr>
          <p:cNvPr id="31" name="TextBox 30"/>
          <p:cNvSpPr txBox="1"/>
          <p:nvPr/>
        </p:nvSpPr>
        <p:spPr>
          <a:xfrm rot="5400000">
            <a:off x="7452000" y="3672000"/>
            <a:ext cx="1872000" cy="53975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32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40000" y="4824000"/>
            <a:ext cx="8064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а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обращением с ограничением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подчинены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подчинены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частноутвердительные</a:t>
            </a:r>
            <a:r>
              <a:rPr lang="ru-RU" dirty="0" smtClean="0"/>
              <a:t>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противопоставлением предикату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27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20" grpId="0" animBg="1"/>
      <p:bldP spid="25" grpId="0" animBg="1"/>
      <p:bldP spid="28" grpId="0" animBg="1"/>
      <p:bldP spid="31" grpId="0" animBg="1"/>
      <p:bldP spid="21" grpId="0"/>
    </p:bld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4572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572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572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520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476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616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476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616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кошки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520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-36000" y="2592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 rot="5400000">
            <a:off x="7452000" y="3672000"/>
            <a:ext cx="1872000" cy="53975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944000" y="5256000"/>
            <a:ext cx="5400000" cy="540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>
                <a:solidFill>
                  <a:srgbClr val="FF99FF"/>
                </a:solidFill>
              </a:rPr>
              <a:t>Противопоставление предикату невозможно</a:t>
            </a:r>
            <a:endParaRPr lang="ru-RU" dirty="0">
              <a:solidFill>
                <a:srgbClr val="FF99FF"/>
              </a:solidFill>
            </a:endParaRPr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41" name="Oval 13"/>
          <p:cNvSpPr>
            <a:spLocks noChangeArrowheads="1"/>
          </p:cNvSpPr>
          <p:nvPr/>
        </p:nvSpPr>
        <p:spPr bwMode="auto">
          <a:xfrm>
            <a:off x="2520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5616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7" name="Овал 36"/>
          <p:cNvSpPr>
            <a:spLocks/>
          </p:cNvSpPr>
          <p:nvPr/>
        </p:nvSpPr>
        <p:spPr bwMode="auto">
          <a:xfrm>
            <a:off x="1476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cxnSp>
        <p:nvCxnSpPr>
          <p:cNvPr id="19" name="Прямая соединительная линия 18"/>
          <p:cNvCxnSpPr>
            <a:cxnSpLocks noChangeShapeType="1"/>
          </p:cNvCxnSpPr>
          <p:nvPr/>
        </p:nvCxnSpPr>
        <p:spPr bwMode="auto">
          <a:xfrm>
            <a:off x="1476000" y="4104000"/>
            <a:ext cx="6228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3" name="Прямая соединительная линия 22"/>
          <p:cNvCxnSpPr>
            <a:cxnSpLocks noChangeShapeType="1"/>
          </p:cNvCxnSpPr>
          <p:nvPr/>
        </p:nvCxnSpPr>
        <p:spPr bwMode="auto">
          <a:xfrm rot="-900000">
            <a:off x="1476000" y="4104000"/>
            <a:ext cx="6228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4" name="TextBox 23"/>
          <p:cNvSpPr txBox="1"/>
          <p:nvPr/>
        </p:nvSpPr>
        <p:spPr>
          <a:xfrm>
            <a:off x="0" y="5796000"/>
            <a:ext cx="9144000" cy="1044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Противопоставление предикату частноутвердительного суждения есть </a:t>
            </a:r>
            <a:r>
              <a:rPr lang="ru-RU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dirty="0" smtClean="0">
                <a:solidFill>
                  <a:srgbClr val="FF99FF"/>
                </a:solidFill>
              </a:rPr>
              <a:t>непозволительного расширения термина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20" grpId="0" animBg="1"/>
      <p:bldP spid="22" grpId="0" animBg="1"/>
      <p:bldP spid="25" grpId="0" animBg="1"/>
      <p:bldP spid="41" grpId="0" animBg="1"/>
      <p:bldP spid="43" grpId="0" animBg="1"/>
      <p:bldP spid="37" grpId="0" animBg="1"/>
      <p:bldP spid="24" grpId="0"/>
    </p:bld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7"/>
          <p:cNvSpPr>
            <a:spLocks noChangeArrowheads="1"/>
          </p:cNvSpPr>
          <p:nvPr/>
        </p:nvSpPr>
        <p:spPr bwMode="auto">
          <a:xfrm>
            <a:off x="4572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572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34" name="Oval 12"/>
          <p:cNvSpPr>
            <a:spLocks noChangeArrowheads="1"/>
          </p:cNvSpPr>
          <p:nvPr/>
        </p:nvSpPr>
        <p:spPr bwMode="auto">
          <a:xfrm>
            <a:off x="2520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572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6" name="Овал 25"/>
          <p:cNvSpPr>
            <a:spLocks/>
          </p:cNvSpPr>
          <p:nvPr/>
        </p:nvSpPr>
        <p:spPr bwMode="auto">
          <a:xfrm>
            <a:off x="1476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2520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5616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</a:p>
        </p:txBody>
      </p:sp>
      <p:sp>
        <p:nvSpPr>
          <p:cNvPr id="30" name="Овал 29"/>
          <p:cNvSpPr>
            <a:spLocks/>
          </p:cNvSpPr>
          <p:nvPr/>
        </p:nvSpPr>
        <p:spPr bwMode="auto">
          <a:xfrm>
            <a:off x="1476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31" name="Oval 13"/>
          <p:cNvSpPr>
            <a:spLocks noChangeArrowheads="1"/>
          </p:cNvSpPr>
          <p:nvPr/>
        </p:nvSpPr>
        <p:spPr bwMode="auto">
          <a:xfrm>
            <a:off x="2520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3" name="Oval 12"/>
          <p:cNvSpPr>
            <a:spLocks noChangeArrowheads="1"/>
          </p:cNvSpPr>
          <p:nvPr/>
        </p:nvSpPr>
        <p:spPr bwMode="auto">
          <a:xfrm>
            <a:off x="5616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16200000">
            <a:off x="-36000" y="2592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5400000">
            <a:off x="7452000" y="3672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37" name="Овал 36"/>
          <p:cNvSpPr>
            <a:spLocks/>
          </p:cNvSpPr>
          <p:nvPr/>
        </p:nvSpPr>
        <p:spPr bwMode="auto">
          <a:xfrm>
            <a:off x="1476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2" name="Oval 12"/>
          <p:cNvSpPr>
            <a:spLocks noChangeArrowheads="1"/>
          </p:cNvSpPr>
          <p:nvPr/>
        </p:nvSpPr>
        <p:spPr bwMode="auto">
          <a:xfrm>
            <a:off x="5616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512000" y="4824000"/>
            <a:ext cx="6336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33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частноутвердительные </a:t>
            </a:r>
            <a:r>
              <a:rPr lang="ru-RU" dirty="0" smtClean="0"/>
              <a:t>суждения, полученные путём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противопоставления предикату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32" grpId="0" animBg="1"/>
      <p:bldP spid="34" grpId="0" animBg="1"/>
      <p:bldP spid="28" grpId="0" animBg="1"/>
      <p:bldP spid="26" grpId="0" animBg="1"/>
      <p:bldP spid="27" grpId="0" animBg="1"/>
      <p:bldP spid="29" grpId="0" animBg="1"/>
      <p:bldP spid="30" grpId="0" animBg="1"/>
      <p:bldP spid="31" grpId="0" animBg="1"/>
      <p:bldP spid="33" grpId="1" animBg="1"/>
      <p:bldP spid="35" grpId="0" animBg="1"/>
      <p:bldP spid="36" grpId="0" animBg="1"/>
      <p:bldP spid="37" grpId="0" animBg="1"/>
      <p:bldP spid="42" grpId="0" animBg="1"/>
      <p:bldP spid="18" grpId="0"/>
    </p:bld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 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42" name="TextBox 41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</a:t>
            </a:r>
            <a:endParaRPr lang="ru-RU" sz="1600" dirty="0"/>
          </a:p>
        </p:txBody>
      </p:sp>
      <p:sp>
        <p:nvSpPr>
          <p:cNvPr id="34" name="TextBox 3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9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8" grpId="1" animBg="1"/>
      <p:bldP spid="59" grpId="0" animBg="1"/>
      <p:bldP spid="61" grpId="0" animBg="1"/>
      <p:bldP spid="62" grpId="0" animBg="1"/>
      <p:bldP spid="63" grpId="0" animBg="1"/>
      <p:bldP spid="63" grpId="1" animBg="1"/>
      <p:bldP spid="64" grpId="0" animBg="1"/>
      <p:bldP spid="64" grpId="1" animBg="1"/>
      <p:bldP spid="65" grpId="0" animBg="1"/>
      <p:bldP spid="78" grpId="0" animBg="1"/>
      <p:bldP spid="82" grpId="0" animBg="1"/>
      <p:bldP spid="82" grpId="1" animBg="1"/>
      <p:bldP spid="82" grpId="2" animBg="1"/>
      <p:bldP spid="83" grpId="0" animBg="1"/>
      <p:bldP spid="39" grpId="0" animBg="1"/>
      <p:bldP spid="42" grpId="0" animBg="1"/>
      <p:bldP spid="34" grpId="0" animBg="1"/>
      <p:bldP spid="35" grpId="0" animBg="1"/>
    </p:bld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rgbClr val="D1D1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Всякий</a:t>
            </a:r>
            <a:r>
              <a:rPr lang="ru-RU" sz="2000" dirty="0" smtClean="0">
                <a:solidFill>
                  <a:srgbClr val="0000FF"/>
                </a:solidFill>
              </a:rPr>
              <a:t/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24000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24000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</a:t>
            </a:r>
            <a:endParaRPr lang="ru-RU" sz="1600" dirty="0"/>
          </a:p>
        </p:txBody>
      </p:sp>
      <p:sp>
        <p:nvSpPr>
          <p:cNvPr id="19" name="TextBox 18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20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8" grpId="1" animBg="1"/>
      <p:bldP spid="59" grpId="0" animBg="1"/>
      <p:bldP spid="61" grpId="0" animBg="1"/>
      <p:bldP spid="62" grpId="0" animBg="1"/>
      <p:bldP spid="63" grpId="0" animBg="1"/>
      <p:bldP spid="63" grpId="1" animBg="1"/>
      <p:bldP spid="64" grpId="0" animBg="1"/>
      <p:bldP spid="64" grpId="1" animBg="1"/>
      <p:bldP spid="65" grpId="0" animBg="1"/>
      <p:bldP spid="78" grpId="0" animBg="1"/>
      <p:bldP spid="82" grpId="0" animBg="1"/>
      <p:bldP spid="82" grpId="1" animBg="1"/>
      <p:bldP spid="82" grpId="2" animBg="1"/>
      <p:bldP spid="83" grpId="0" animBg="1"/>
      <p:bldP spid="44" grpId="0" animBg="1"/>
      <p:bldP spid="44" grpId="1" animBg="1"/>
      <p:bldP spid="46" grpId="0" animBg="1"/>
      <p:bldP spid="46" grpId="1" animBg="1"/>
      <p:bldP spid="48" grpId="0" animBg="1"/>
      <p:bldP spid="48" grpId="1" animBg="1"/>
    </p:bld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55875"/>
            <a:ext cx="3887787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000" dirty="0" smtClean="0">
                <a:solidFill>
                  <a:srgbClr val="0000FF"/>
                </a:solidFill>
              </a:rPr>
              <a:t/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000" dirty="0" smtClean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</a:t>
            </a:r>
            <a:endParaRPr lang="ru-RU" sz="1600" dirty="0"/>
          </a:p>
        </p:txBody>
      </p:sp>
      <p:sp>
        <p:nvSpPr>
          <p:cNvPr id="43" name="TextBox 42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87" grpId="0" animBg="1"/>
      <p:bldP spid="91" grpId="0" animBg="1"/>
      <p:bldP spid="91" grpId="1" animBg="1"/>
    </p:bld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24000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55875"/>
            <a:ext cx="3887787" cy="3384550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7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6984000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не-рыба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7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6984000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24000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7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800" dirty="0" smtClean="0">
                <a:solidFill>
                  <a:srgbClr val="0000FF"/>
                </a:solidFill>
              </a:rPr>
              <a:t/>
            </a:r>
            <a:br>
              <a:rPr lang="ru-RU" sz="2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6984000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</a:t>
            </a:r>
            <a:endParaRPr lang="ru-RU" sz="1600" dirty="0"/>
          </a:p>
        </p:txBody>
      </p:sp>
      <p:sp>
        <p:nvSpPr>
          <p:cNvPr id="49" name="TextBox 48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7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69" grpId="1" animBg="1"/>
      <p:bldP spid="70" grpId="0" animBg="1"/>
      <p:bldP spid="71" grpId="0" animBg="1"/>
      <p:bldP spid="72" grpId="0" animBg="1"/>
      <p:bldP spid="73" grpId="0" animBg="1"/>
      <p:bldP spid="73" grpId="1" animBg="1"/>
      <p:bldP spid="74" grpId="0" animBg="1"/>
      <p:bldP spid="74" grpId="1" animBg="1"/>
      <p:bldP spid="75" grpId="0" animBg="1"/>
      <p:bldP spid="87" grpId="0" animBg="1"/>
      <p:bldP spid="87" grpId="1" animBg="1"/>
      <p:bldP spid="91" grpId="0" animBg="1"/>
      <p:bldP spid="91" grpId="1" animBg="1"/>
      <p:bldP spid="91" grpId="2" animBg="1"/>
      <p:bldP spid="92" grpId="0" animBg="1"/>
      <p:bldP spid="93" grpId="0" animBg="1"/>
      <p:bldP spid="45" grpId="0" animBg="1"/>
      <p:bldP spid="45" grpId="1" animBg="1"/>
      <p:bldP spid="47" grpId="0" animBg="1"/>
      <p:bldP spid="47" grpId="1" animBg="1"/>
      <p:bldP spid="49" grpId="0" animBg="1"/>
      <p:bldP spid="49" grpId="1" animBg="1"/>
    </p:bld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Скругленный прямоугольник 19"/>
          <p:cNvSpPr/>
          <p:nvPr/>
        </p:nvSpPr>
        <p:spPr bwMode="auto">
          <a:xfrm>
            <a:off x="642910" y="2571744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4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26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8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35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Частноутвердительные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/>
              <a:t>суждения </a:t>
            </a:r>
            <a:r>
              <a:rPr lang="ru-RU" sz="1600" dirty="0" smtClean="0">
                <a:solidFill>
                  <a:srgbClr val="FF9900"/>
                </a:solidFill>
              </a:rPr>
              <a:t>предикату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5040000"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1" name="TextBox 20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4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5" grpId="0" animBg="1"/>
      <p:bldP spid="24" grpId="0" animBg="1"/>
      <p:bldP spid="26" grpId="0" animBg="1"/>
      <p:bldP spid="26" grpId="1" animBg="1"/>
      <p:bldP spid="27" grpId="0" animBg="1"/>
      <p:bldP spid="29" grpId="0" animBg="1"/>
      <p:bldP spid="28" grpId="0" animBg="1"/>
      <p:bldP spid="30" grpId="0" animBg="1"/>
      <p:bldP spid="32" grpId="0" animBg="1"/>
      <p:bldP spid="32" grpId="1" animBg="1"/>
      <p:bldP spid="35" grpId="0" animBg="1"/>
      <p:bldP spid="38" grpId="0" animBg="1"/>
      <p:bldP spid="41" grpId="0" animBg="1"/>
      <p:bldP spid="21" grpId="0" animBg="1"/>
    </p:bld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Частноутвердительные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/>
              <a:t>суждения </a:t>
            </a:r>
            <a:r>
              <a:rPr lang="ru-RU" sz="1600" dirty="0" smtClean="0">
                <a:solidFill>
                  <a:srgbClr val="FF9900"/>
                </a:solidFill>
              </a:rPr>
              <a:t>предикату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33" name="Скругленный прямоугольник 32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rgbClr val="D1D1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4" name="Oval 13"/>
          <p:cNvSpPr>
            <a:spLocks noChangeArrowheads="1"/>
          </p:cNvSpPr>
          <p:nvPr/>
        </p:nvSpPr>
        <p:spPr bwMode="auto">
          <a:xfrm>
            <a:off x="792163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6" name="Oval 12"/>
          <p:cNvSpPr>
            <a:spLocks noChangeArrowheads="1"/>
          </p:cNvSpPr>
          <p:nvPr/>
        </p:nvSpPr>
        <p:spPr bwMode="auto">
          <a:xfrm>
            <a:off x="3024000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13"/>
          <p:cNvSpPr>
            <a:spLocks noChangeArrowheads="1"/>
          </p:cNvSpPr>
          <p:nvPr/>
        </p:nvSpPr>
        <p:spPr bwMode="auto">
          <a:xfrm>
            <a:off x="792163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3024000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 smtClean="0">
              <a:solidFill>
                <a:srgbClr val="0000FF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792163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024000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5040000"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1" name="TextBox 20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24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000"/>
                            </p:stCondLst>
                            <p:childTnLst>
                              <p:par>
                                <p:cTn id="7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000"/>
                            </p:stCondLst>
                            <p:childTnLst>
                              <p:par>
                                <p:cTn id="7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500"/>
                            </p:stCondLst>
                            <p:childTnLst>
                              <p:par>
                                <p:cTn id="8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500"/>
                            </p:stCondLst>
                            <p:childTnLst>
                              <p:par>
                                <p:cTn id="88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  <p:bldP spid="31" grpId="0" animBg="1"/>
      <p:bldP spid="31" grpId="1" animBg="1"/>
      <p:bldP spid="21" grpId="0" animBg="1"/>
      <p:bldP spid="21" grpId="1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8" name="TextBox 17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46080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6012000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6012000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4752000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7056000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4752000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7056000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493200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2000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2000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000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00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0" name="Скругленный прямоугольник 19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4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26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8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35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Частноутвердительные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/>
              <a:t>суждения </a:t>
            </a:r>
            <a:r>
              <a:rPr lang="ru-RU" sz="1600" dirty="0" smtClean="0">
                <a:solidFill>
                  <a:srgbClr val="FF9900"/>
                </a:solidFill>
              </a:rPr>
              <a:t>предикату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5040000"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9" name="TextBox 38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46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8" grpId="1" animBg="1"/>
      <p:bldP spid="59" grpId="0" animBg="1"/>
      <p:bldP spid="61" grpId="0" animBg="1"/>
      <p:bldP spid="62" grpId="0" animBg="1"/>
      <p:bldP spid="63" grpId="0" animBg="1"/>
      <p:bldP spid="63" grpId="1" animBg="1"/>
      <p:bldP spid="64" grpId="0" animBg="1"/>
      <p:bldP spid="64" grpId="1" animBg="1"/>
      <p:bldP spid="65" grpId="0" animBg="1"/>
      <p:bldP spid="78" grpId="0" animBg="1"/>
      <p:bldP spid="82" grpId="0" animBg="1"/>
      <p:bldP spid="82" grpId="1" animBg="1"/>
      <p:bldP spid="82" grpId="2" animBg="1"/>
      <p:bldP spid="83" grpId="0" animBg="1"/>
      <p:bldP spid="40" grpId="0" animBg="1"/>
      <p:bldP spid="43" grpId="0" animBg="1"/>
      <p:bldP spid="39" grpId="0" animBg="1"/>
    </p:bld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46080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6012000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6012000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4752000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7056000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4752000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7056000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 smtClean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493200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2000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2000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000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00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Частноутвердительные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/>
              <a:t>суждения </a:t>
            </a:r>
            <a:r>
              <a:rPr lang="ru-RU" sz="1600" dirty="0" smtClean="0">
                <a:solidFill>
                  <a:srgbClr val="FF9900"/>
                </a:solidFill>
              </a:rPr>
              <a:t>предикату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3" name="Скругленный прямоугольник 32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4" name="Oval 13"/>
          <p:cNvSpPr>
            <a:spLocks noChangeArrowheads="1"/>
          </p:cNvSpPr>
          <p:nvPr/>
        </p:nvSpPr>
        <p:spPr bwMode="auto">
          <a:xfrm>
            <a:off x="792163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6" name="Oval 12"/>
          <p:cNvSpPr>
            <a:spLocks noChangeArrowheads="1"/>
          </p:cNvSpPr>
          <p:nvPr/>
        </p:nvSpPr>
        <p:spPr bwMode="auto">
          <a:xfrm>
            <a:off x="3024000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13"/>
          <p:cNvSpPr>
            <a:spLocks noChangeArrowheads="1"/>
          </p:cNvSpPr>
          <p:nvPr/>
        </p:nvSpPr>
        <p:spPr bwMode="auto">
          <a:xfrm>
            <a:off x="792163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3024000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 smtClean="0">
              <a:solidFill>
                <a:srgbClr val="0000FF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792163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024000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5040000"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0" name="TextBox 39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49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  <p:bldP spid="64" grpId="0" animBg="1"/>
      <p:bldP spid="78" grpId="0" animBg="1"/>
      <p:bldP spid="82" grpId="0" animBg="1"/>
      <p:bldP spid="82" grpId="1" animBg="1"/>
      <p:bldP spid="28" grpId="0" animBg="1"/>
      <p:bldP spid="28" grpId="1" animBg="1"/>
      <p:bldP spid="30" grpId="0" animBg="1"/>
      <p:bldP spid="30" grpId="1" animBg="1"/>
      <p:bldP spid="32" grpId="0" animBg="1"/>
      <p:bldP spid="32" grpId="1" animBg="1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  <p:sp>
        <p:nvSpPr>
          <p:cNvPr id="13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7" grpId="0" animBg="1"/>
      <p:bldP spid="53" grpId="0" animBg="1"/>
    </p:bld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2000" dirty="0" smtClean="0">
                <a:solidFill>
                  <a:srgbClr val="0000FF"/>
                </a:solidFill>
              </a:rPr>
              <a:t/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  <p:sp>
        <p:nvSpPr>
          <p:cNvPr id="14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в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23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49" grpId="0" animBg="1"/>
    </p:bld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в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  <p:sp>
        <p:nvSpPr>
          <p:cNvPr id="23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7" name="Скругленный прямоугольник 3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8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предикату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в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9" grpId="0" animBg="1"/>
      <p:bldP spid="38" grpId="0" animBg="1"/>
      <p:bldP spid="40" grpId="0" animBg="1"/>
      <p:bldP spid="42" grpId="0" animBg="1"/>
      <p:bldP spid="44" grpId="0" animBg="1"/>
      <p:bldP spid="43" grpId="0" animBg="1"/>
      <p:bldP spid="45" grpId="0" animBg="1"/>
      <p:bldP spid="48" grpId="0" animBg="1"/>
    </p:bld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7" name="Скругленный прямоугольник 3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8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предикату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в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3" name="TextBox 32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  <p:sp>
        <p:nvSpPr>
          <p:cNvPr id="34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38" grpId="0" animBg="1"/>
      <p:bldP spid="40" grpId="0" animBg="1"/>
      <p:bldP spid="42" grpId="0" animBg="1"/>
      <p:bldP spid="44" grpId="0" animBg="1"/>
      <p:bldP spid="43" grpId="0" animBg="1"/>
      <p:bldP spid="45" grpId="0" animBg="1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475138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705643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43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7" name="Скругленный прямоугольник 3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8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предикату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в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300" dirty="0" smtClean="0"/>
              <a:t> 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6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50" grpId="0" animBg="1"/>
    </p:bld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475138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705643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43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7" name="Скругленный прямоугольник 3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8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предикату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в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300" dirty="0" smtClean="0"/>
              <a:t> 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3" name="TextBox 52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  <p:sp>
        <p:nvSpPr>
          <p:cNvPr id="46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8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8" name="TextBox 17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464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4464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464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508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108000" y="2628000"/>
            <a:ext cx="1872000" cy="53975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15" name="Овал 14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Всякий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6" name="Овал 15"/>
          <p:cNvSpPr>
            <a:spLocks/>
          </p:cNvSpPr>
          <p:nvPr/>
        </p:nvSpPr>
        <p:spPr bwMode="auto">
          <a:xfrm>
            <a:off x="1728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7" name="Oval 13"/>
          <p:cNvSpPr>
            <a:spLocks noChangeArrowheads="1"/>
          </p:cNvSpPr>
          <p:nvPr/>
        </p:nvSpPr>
        <p:spPr bwMode="auto">
          <a:xfrm>
            <a:off x="2772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Oval 12"/>
          <p:cNvSpPr>
            <a:spLocks noChangeArrowheads="1"/>
          </p:cNvSpPr>
          <p:nvPr/>
        </p:nvSpPr>
        <p:spPr bwMode="auto">
          <a:xfrm>
            <a:off x="5508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Овал 19"/>
          <p:cNvSpPr>
            <a:spLocks/>
          </p:cNvSpPr>
          <p:nvPr/>
        </p:nvSpPr>
        <p:spPr bwMode="auto">
          <a:xfrm>
            <a:off x="1728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Oval 13"/>
          <p:cNvSpPr>
            <a:spLocks noChangeArrowheads="1"/>
          </p:cNvSpPr>
          <p:nvPr/>
        </p:nvSpPr>
        <p:spPr bwMode="auto">
          <a:xfrm>
            <a:off x="2772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Oval 12"/>
          <p:cNvSpPr>
            <a:spLocks noChangeArrowheads="1"/>
          </p:cNvSpPr>
          <p:nvPr/>
        </p:nvSpPr>
        <p:spPr bwMode="auto">
          <a:xfrm>
            <a:off x="5508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не-поэты</a:t>
            </a:r>
          </a:p>
        </p:txBody>
      </p:sp>
      <p:sp>
        <p:nvSpPr>
          <p:cNvPr id="25" name="TextBox 24"/>
          <p:cNvSpPr txBox="1"/>
          <p:nvPr/>
        </p:nvSpPr>
        <p:spPr>
          <a:xfrm rot="5400000">
            <a:off x="7128000" y="3708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>
                <a:solidFill>
                  <a:srgbClr val="00FFFF"/>
                </a:solidFill>
              </a:rPr>
              <a:t>Превращение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92000" y="4824000"/>
            <a:ext cx="7560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обращением с ограничением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подчинены </a:t>
            </a:r>
            <a:r>
              <a:rPr lang="ru-RU" dirty="0" smtClean="0"/>
              <a:t>посылкам, а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посылкам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подчинены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общеутвердительным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частноотрицательные </a:t>
            </a:r>
            <a:r>
              <a:rPr lang="ru-RU" dirty="0" smtClean="0"/>
              <a:t>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противопоставлением субъекту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18" grpId="0" animBg="1"/>
      <p:bldP spid="8" grpId="0" animBg="1"/>
      <p:bldP spid="7" grpId="0" animBg="1"/>
      <p:bldP spid="9" grpId="0" animBg="1"/>
      <p:bldP spid="24" grpId="0" animBg="1"/>
      <p:bldP spid="15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3" grpId="0" animBg="1"/>
      <p:bldP spid="25" grpId="0" animBg="1"/>
      <p:bldP spid="26" grpId="0"/>
    </p:bld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4464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4464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464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7" name="Oval 12"/>
          <p:cNvSpPr>
            <a:spLocks noChangeArrowheads="1"/>
          </p:cNvSpPr>
          <p:nvPr/>
        </p:nvSpPr>
        <p:spPr bwMode="auto">
          <a:xfrm>
            <a:off x="2772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японец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1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один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5508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француз</a:t>
            </a:r>
          </a:p>
        </p:txBody>
      </p:sp>
      <p:sp>
        <p:nvSpPr>
          <p:cNvPr id="30" name="TextBox 29"/>
          <p:cNvSpPr txBox="1"/>
          <p:nvPr/>
        </p:nvSpPr>
        <p:spPr>
          <a:xfrm rot="16200000">
            <a:off x="108000" y="2592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31" name="Овал 30"/>
          <p:cNvSpPr>
            <a:spLocks/>
          </p:cNvSpPr>
          <p:nvPr/>
        </p:nvSpPr>
        <p:spPr bwMode="auto">
          <a:xfrm>
            <a:off x="1728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Всякий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2" name="Oval 13"/>
          <p:cNvSpPr>
            <a:spLocks noChangeArrowheads="1"/>
          </p:cNvSpPr>
          <p:nvPr/>
        </p:nvSpPr>
        <p:spPr bwMode="auto">
          <a:xfrm>
            <a:off x="2772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японец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Oval 12"/>
          <p:cNvSpPr>
            <a:spLocks noChangeArrowheads="1"/>
          </p:cNvSpPr>
          <p:nvPr/>
        </p:nvSpPr>
        <p:spPr bwMode="auto">
          <a:xfrm>
            <a:off x="5508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не-француз</a:t>
            </a:r>
          </a:p>
        </p:txBody>
      </p:sp>
      <p:sp>
        <p:nvSpPr>
          <p:cNvPr id="35" name="TextBox 34"/>
          <p:cNvSpPr txBox="1"/>
          <p:nvPr/>
        </p:nvSpPr>
        <p:spPr>
          <a:xfrm rot="5400000">
            <a:off x="7128000" y="3708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>
                <a:solidFill>
                  <a:srgbClr val="00FFFF"/>
                </a:solidFill>
              </a:rPr>
              <a:t>Превращение</a:t>
            </a:r>
          </a:p>
        </p:txBody>
      </p:sp>
      <p:sp>
        <p:nvSpPr>
          <p:cNvPr id="26" name="Овал 25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один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6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француз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8" name="Oval 12"/>
          <p:cNvSpPr>
            <a:spLocks noChangeArrowheads="1"/>
          </p:cNvSpPr>
          <p:nvPr/>
        </p:nvSpPr>
        <p:spPr bwMode="auto">
          <a:xfrm>
            <a:off x="5508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японец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64000" y="4824000"/>
            <a:ext cx="7056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33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общеотрицательным </a:t>
            </a:r>
            <a:r>
              <a:rPr lang="ru-RU" dirty="0" smtClean="0"/>
              <a:t>посылкам будут </a:t>
            </a:r>
            <a:br>
              <a:rPr lang="ru-RU" dirty="0" smtClean="0"/>
            </a:br>
            <a:r>
              <a:rPr lang="ru-RU" dirty="0" smtClean="0"/>
              <a:t>и </a:t>
            </a:r>
            <a:r>
              <a:rPr lang="ru-RU" dirty="0" smtClean="0">
                <a:solidFill>
                  <a:srgbClr val="FFFF00"/>
                </a:solidFill>
              </a:rPr>
              <a:t>общеутвердительные </a:t>
            </a:r>
            <a:r>
              <a:rPr lang="ru-RU" dirty="0" smtClean="0"/>
              <a:t>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противопоставлением субъекту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3" grpId="0" animBg="1"/>
      <p:bldP spid="28" grpId="0" animBg="1"/>
      <p:bldP spid="27" grpId="0" animBg="1"/>
      <p:bldP spid="19" grpId="0" animBg="1"/>
      <p:bldP spid="29" grpId="0" animBg="1"/>
      <p:bldP spid="30" grpId="0" animBg="1"/>
      <p:bldP spid="31" grpId="0" animBg="1"/>
      <p:bldP spid="32" grpId="0" animBg="1"/>
      <p:bldP spid="34" grpId="0" animBg="1"/>
      <p:bldP spid="35" grpId="0" animBg="1"/>
      <p:bldP spid="26" grpId="0" animBg="1"/>
      <p:bldP spid="36" grpId="0" animBg="1"/>
      <p:bldP spid="38" grpId="0" animBg="1"/>
      <p:bldP spid="20" grpId="0"/>
    </p:bld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464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464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4" name="Rectangle 7"/>
          <p:cNvSpPr>
            <a:spLocks noChangeArrowheads="1"/>
          </p:cNvSpPr>
          <p:nvPr/>
        </p:nvSpPr>
        <p:spPr bwMode="auto">
          <a:xfrm>
            <a:off x="4464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6" name="Овал 15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508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9" name="TextBox 18"/>
          <p:cNvSpPr txBox="1"/>
          <p:nvPr/>
        </p:nvSpPr>
        <p:spPr>
          <a:xfrm rot="16200000">
            <a:off x="108000" y="2592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Овал 11"/>
          <p:cNvSpPr>
            <a:spLocks/>
          </p:cNvSpPr>
          <p:nvPr/>
        </p:nvSpPr>
        <p:spPr bwMode="auto">
          <a:xfrm>
            <a:off x="1728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3" name="Oval 13"/>
          <p:cNvSpPr>
            <a:spLocks noChangeArrowheads="1"/>
          </p:cNvSpPr>
          <p:nvPr/>
        </p:nvSpPr>
        <p:spPr bwMode="auto">
          <a:xfrm>
            <a:off x="2772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5" name="Oval 12"/>
          <p:cNvSpPr>
            <a:spLocks noChangeArrowheads="1"/>
          </p:cNvSpPr>
          <p:nvPr/>
        </p:nvSpPr>
        <p:spPr bwMode="auto">
          <a:xfrm>
            <a:off x="5508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Овал 16"/>
          <p:cNvSpPr>
            <a:spLocks/>
          </p:cNvSpPr>
          <p:nvPr/>
        </p:nvSpPr>
        <p:spPr bwMode="auto">
          <a:xfrm>
            <a:off x="1728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8" name="Oval 13"/>
          <p:cNvSpPr>
            <a:spLocks noChangeArrowheads="1"/>
          </p:cNvSpPr>
          <p:nvPr/>
        </p:nvSpPr>
        <p:spPr bwMode="auto">
          <a:xfrm>
            <a:off x="2772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5508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не-греки</a:t>
            </a:r>
          </a:p>
        </p:txBody>
      </p:sp>
      <p:sp>
        <p:nvSpPr>
          <p:cNvPr id="22" name="TextBox 21"/>
          <p:cNvSpPr txBox="1"/>
          <p:nvPr/>
        </p:nvSpPr>
        <p:spPr>
          <a:xfrm rot="5400000">
            <a:off x="7128000" y="3708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>
                <a:solidFill>
                  <a:srgbClr val="00FFFF"/>
                </a:solidFill>
              </a:rPr>
              <a:t>Превращение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64000" y="4824000"/>
            <a:ext cx="7056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33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частноутвердительным </a:t>
            </a:r>
            <a:r>
              <a:rPr lang="ru-RU" dirty="0" smtClean="0"/>
              <a:t>посылкам будут </a:t>
            </a:r>
            <a:br>
              <a:rPr lang="ru-RU" dirty="0" smtClean="0"/>
            </a:br>
            <a:r>
              <a:rPr lang="ru-RU" dirty="0" smtClean="0"/>
              <a:t>и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частноотрицательные </a:t>
            </a:r>
            <a:r>
              <a:rPr lang="ru-RU" dirty="0" smtClean="0"/>
              <a:t>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противопоставлением субъекту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5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0" grpId="0" animBg="1"/>
      <p:bldP spid="14" grpId="0" animBg="1"/>
      <p:bldP spid="16" grpId="0" animBg="1"/>
      <p:bldP spid="9" grpId="0" animBg="1"/>
      <p:bldP spid="19" grpId="0" animBg="1"/>
      <p:bldP spid="7" grpId="0" animBg="1"/>
      <p:bldP spid="12" grpId="0" animBg="1"/>
      <p:bldP spid="13" grpId="0" animBg="1"/>
      <p:bldP spid="15" grpId="0" animBg="1"/>
      <p:bldP spid="17" grpId="0" animBg="1"/>
      <p:bldP spid="18" grpId="0" animBg="1"/>
      <p:bldP spid="21" grpId="0" animBg="1"/>
      <p:bldP spid="22" grpId="0" animBg="1"/>
      <p:bldP spid="23" grpId="0"/>
    </p:bld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4536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464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8" name="Oval 12"/>
          <p:cNvSpPr>
            <a:spLocks noChangeArrowheads="1"/>
          </p:cNvSpPr>
          <p:nvPr/>
        </p:nvSpPr>
        <p:spPr bwMode="auto">
          <a:xfrm>
            <a:off x="2772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1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6" name="Овал 25"/>
          <p:cNvSpPr>
            <a:spLocks/>
          </p:cNvSpPr>
          <p:nvPr/>
        </p:nvSpPr>
        <p:spPr bwMode="auto">
          <a:xfrm>
            <a:off x="1692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5508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>
            <a:off x="1764000" y="3024000"/>
            <a:ext cx="5508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 rot="-1020000">
            <a:off x="1764000" y="3024000"/>
            <a:ext cx="5508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3" name="TextBox 32"/>
          <p:cNvSpPr txBox="1"/>
          <p:nvPr/>
        </p:nvSpPr>
        <p:spPr>
          <a:xfrm rot="16200000">
            <a:off x="324000" y="2592000"/>
            <a:ext cx="1440000" cy="53975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FF99FF"/>
                </a:solidFill>
              </a:rPr>
              <a:t>Обращение</a:t>
            </a:r>
            <a:br>
              <a:rPr lang="ru-RU" sz="1600" dirty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836000" y="4176000"/>
            <a:ext cx="5400000" cy="540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>
                <a:solidFill>
                  <a:srgbClr val="FF99FF"/>
                </a:solidFill>
              </a:rPr>
              <a:t>Противопоставление субъекту невозможно</a:t>
            </a:r>
            <a:endParaRPr lang="ru-RU" dirty="0">
              <a:solidFill>
                <a:srgbClr val="FF99FF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6" name="Oval 12"/>
          <p:cNvSpPr>
            <a:spLocks noChangeArrowheads="1"/>
          </p:cNvSpPr>
          <p:nvPr/>
        </p:nvSpPr>
        <p:spPr bwMode="auto">
          <a:xfrm>
            <a:off x="5508000" y="200024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236000" y="2016000"/>
            <a:ext cx="1908000" cy="2412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Обращение частно-отрицательного суждения есть </a:t>
            </a:r>
            <a:r>
              <a:rPr lang="ru-RU" sz="1600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sz="1600" dirty="0" smtClean="0">
                <a:solidFill>
                  <a:srgbClr val="FF99FF"/>
                </a:solidFill>
              </a:rPr>
              <a:t>непозволи-тельного расширения термина.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0000" y="4752000"/>
            <a:ext cx="6624000" cy="2088000"/>
          </a:xfrm>
          <a:prstGeom prst="rect">
            <a:avLst/>
          </a:prstGeom>
          <a:noFill/>
          <a:ln w="15875">
            <a:noFill/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dirty="0" smtClean="0"/>
              <a:t>Противопоставление субъекту частноотрицательного суждения есть </a:t>
            </a:r>
            <a:r>
              <a:rPr lang="ru-RU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dirty="0" smtClean="0">
                <a:solidFill>
                  <a:srgbClr val="FF99FF"/>
                </a:solidFill>
              </a:rPr>
              <a:t>непозволительного расширения термина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29" grpId="0" animBg="1"/>
      <p:bldP spid="28" grpId="0" animBg="1"/>
      <p:bldP spid="26" grpId="0" animBg="1"/>
      <p:bldP spid="30" grpId="0" animBg="1"/>
      <p:bldP spid="33" grpId="0" animBg="1"/>
      <p:bldP spid="34" grpId="0" animBg="1"/>
      <p:bldP spid="24" grpId="0" animBg="1"/>
      <p:bldP spid="27" grpId="0" animBg="1"/>
      <p:bldP spid="36" grpId="0" animBg="1"/>
      <p:bldP spid="16" grpId="0"/>
      <p:bldP spid="17" grpId="0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5" name="TextBox 34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19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800" decel="100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8" grpId="1" animBg="1"/>
      <p:bldP spid="59" grpId="0" animBg="1"/>
      <p:bldP spid="61" grpId="0" animBg="1"/>
      <p:bldP spid="62" grpId="0" animBg="1"/>
      <p:bldP spid="63" grpId="0" animBg="1"/>
      <p:bldP spid="63" grpId="1" animBg="1"/>
      <p:bldP spid="63" grpId="2" animBg="1"/>
      <p:bldP spid="64" grpId="0" animBg="1"/>
      <p:bldP spid="65" grpId="0" animBg="1"/>
      <p:bldP spid="78" grpId="0" animBg="1"/>
      <p:bldP spid="82" grpId="0" animBg="1"/>
      <p:bldP spid="82" grpId="1" animBg="1"/>
      <p:bldP spid="39" grpId="0" animBg="1"/>
      <p:bldP spid="35" grpId="0" animBg="1"/>
      <p:bldP spid="36" grpId="0" animBg="1"/>
      <p:bldP spid="45" grpId="0" animBg="1"/>
    </p:bld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sz="28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5" name="TextBox 34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19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8" grpId="1" animBg="1"/>
      <p:bldP spid="59" grpId="0" animBg="1"/>
      <p:bldP spid="61" grpId="0" animBg="1"/>
      <p:bldP spid="62" grpId="0" animBg="1"/>
      <p:bldP spid="63" grpId="0" animBg="1"/>
      <p:bldP spid="63" grpId="1" animBg="1"/>
      <p:bldP spid="63" grpId="2" animBg="1"/>
      <p:bldP spid="64" grpId="0" animBg="1"/>
      <p:bldP spid="65" grpId="0" animBg="1"/>
      <p:bldP spid="78" grpId="0" animBg="1"/>
      <p:bldP spid="82" grpId="0" animBg="1"/>
      <p:bldP spid="82" grpId="1" animBg="1"/>
      <p:bldP spid="83" grpId="0" animBg="1"/>
      <p:bldP spid="83" grpId="1" animBg="1"/>
      <p:bldP spid="35" grpId="0" animBg="1"/>
      <p:bldP spid="35" grpId="1" animBg="1"/>
      <p:bldP spid="36" grpId="0" animBg="1"/>
      <p:bldP spid="36" grpId="1" animBg="1"/>
      <p:bldP spid="45" grpId="0" animBg="1"/>
      <p:bldP spid="45" grpId="1" animBg="1"/>
    </p:bld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55875"/>
            <a:ext cx="3887787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4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7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7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69" grpId="1" animBg="1"/>
      <p:bldP spid="70" grpId="0" animBg="1"/>
      <p:bldP spid="71" grpId="0" animBg="1"/>
      <p:bldP spid="72" grpId="0" animBg="1"/>
      <p:bldP spid="73" grpId="0" animBg="1"/>
      <p:bldP spid="73" grpId="1"/>
      <p:bldP spid="73" grpId="2" animBg="1"/>
      <p:bldP spid="74" grpId="0" animBg="1"/>
      <p:bldP spid="75" grpId="0" animBg="1"/>
      <p:bldP spid="87" grpId="0" animBg="1"/>
      <p:bldP spid="87" grpId="1" animBg="1"/>
      <p:bldP spid="91" grpId="0" animBg="1"/>
      <p:bldP spid="91" grpId="1" animBg="1"/>
      <p:bldP spid="92" grpId="0" animBg="1"/>
      <p:bldP spid="93" grpId="0" animBg="1"/>
    </p:bld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sz="28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55875"/>
            <a:ext cx="3887787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en-GB" dirty="0" smtClean="0">
                <a:solidFill>
                  <a:srgbClr val="0000FF"/>
                </a:solidFill>
              </a:rPr>
              <a:t/>
            </a:r>
            <a:br>
              <a:rPr lang="en-GB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69" grpId="1" animBg="1"/>
      <p:bldP spid="70" grpId="0" animBg="1"/>
      <p:bldP spid="71" grpId="0" animBg="1"/>
      <p:bldP spid="72" grpId="0" animBg="1"/>
      <p:bldP spid="73" grpId="0" animBg="1"/>
      <p:bldP spid="73" grpId="1" animBg="1"/>
      <p:bldP spid="73" grpId="2" animBg="1"/>
      <p:bldP spid="74" grpId="0" animBg="1"/>
      <p:bldP spid="75" grpId="0" animBg="1"/>
      <p:bldP spid="87" grpId="0" animBg="1"/>
      <p:bldP spid="87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37" grpId="0" animBg="1"/>
      <p:bldP spid="37" grpId="1" animBg="1"/>
      <p:bldP spid="38" grpId="0" animBg="1"/>
      <p:bldP spid="38" grpId="1" animBg="1"/>
      <p:bldP spid="46" grpId="0" animBg="1"/>
      <p:bldP spid="46" grpId="1" animBg="1"/>
    </p:bld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22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8" grpId="1" animBg="1"/>
      <p:bldP spid="59" grpId="0" animBg="1"/>
      <p:bldP spid="61" grpId="0" animBg="1"/>
      <p:bldP spid="62" grpId="0" animBg="1"/>
      <p:bldP spid="63" grpId="0" animBg="1"/>
      <p:bldP spid="63" grpId="1" animBg="1"/>
      <p:bldP spid="63" grpId="2" animBg="1"/>
      <p:bldP spid="64" grpId="0" animBg="1"/>
      <p:bldP spid="65" grpId="0" animBg="1"/>
      <p:bldP spid="78" grpId="0" animBg="1"/>
      <p:bldP spid="82" grpId="0" animBg="1"/>
      <p:bldP spid="82" grpId="1" animBg="1"/>
      <p:bldP spid="83" grpId="0" animBg="1"/>
      <p:bldP spid="83" grpId="1" animBg="1"/>
      <p:bldP spid="23" grpId="0" animBg="1"/>
      <p:bldP spid="24" grpId="0" animBg="1"/>
      <p:bldP spid="25" grpId="0" animBg="1"/>
    </p:bld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en-GB" sz="1600" dirty="0" smtClean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en-GB" sz="1600" dirty="0" smtClean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не-греки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22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8" grpId="1" animBg="1"/>
      <p:bldP spid="59" grpId="0" animBg="1"/>
      <p:bldP spid="61" grpId="0" animBg="1"/>
      <p:bldP spid="62" grpId="0" animBg="1"/>
      <p:bldP spid="63" grpId="0" animBg="1"/>
      <p:bldP spid="63" grpId="1" animBg="1"/>
      <p:bldP spid="63" grpId="2" animBg="1"/>
      <p:bldP spid="64" grpId="0" animBg="1"/>
      <p:bldP spid="65" grpId="0" animBg="1"/>
      <p:bldP spid="78" grpId="0" animBg="1"/>
      <p:bldP spid="82" grpId="0" animBg="1"/>
      <p:bldP spid="82" grpId="1" animBg="1"/>
      <p:bldP spid="83" grpId="0" animBg="1"/>
      <p:bldP spid="83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rgbClr val="FFFF00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36000" rIns="36000" anchor="ctr" anchorCtr="1"/>
          <a:lstStyle/>
          <a:p>
            <a:pPr algn="ctr">
              <a:defRPr/>
            </a:pPr>
            <a:endParaRPr lang="ru-RU" sz="1100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36000" tIns="0" r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36000" tIns="0" r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1100" dirty="0" smtClean="0">
                <a:solidFill>
                  <a:srgbClr val="0000FF"/>
                </a:solidFill>
              </a:rPr>
              <a:t/>
            </a:r>
            <a:br>
              <a:rPr lang="ru-RU" sz="11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1100" dirty="0" smtClean="0">
                <a:solidFill>
                  <a:srgbClr val="0000FF"/>
                </a:solidFill>
              </a:rPr>
              <a:t/>
            </a:r>
            <a:br>
              <a:rPr lang="ru-RU" sz="11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36000" tIns="36000" r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36000" rIns="36000" anchor="ctr" anchorCtr="1"/>
          <a:lstStyle/>
          <a:p>
            <a:pPr algn="ctr">
              <a:defRPr/>
            </a:pPr>
            <a:endParaRPr lang="ru-RU" sz="11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36000" tIns="0" r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36000" tIns="0" r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1100" dirty="0">
                <a:solidFill>
                  <a:srgbClr val="0000FF"/>
                </a:solidFill>
              </a:rPr>
              <a:t/>
            </a:r>
            <a:br>
              <a:rPr lang="ru-RU" sz="11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36000" tIns="36000" r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4" name="TextBox 53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1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54" grpId="0" animBg="1"/>
    </p:bld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26" name="Скругленный прямоугольник 25"/>
          <p:cNvSpPr/>
          <p:nvPr/>
        </p:nvSpPr>
        <p:spPr bwMode="auto">
          <a:xfrm>
            <a:off x="46080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6012000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4752000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7056000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93200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6012000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3" name="Oval 13"/>
          <p:cNvSpPr>
            <a:spLocks noChangeArrowheads="1"/>
          </p:cNvSpPr>
          <p:nvPr/>
        </p:nvSpPr>
        <p:spPr bwMode="auto">
          <a:xfrm>
            <a:off x="4752000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6" name="Oval 12"/>
          <p:cNvSpPr>
            <a:spLocks noChangeArrowheads="1"/>
          </p:cNvSpPr>
          <p:nvPr/>
        </p:nvSpPr>
        <p:spPr bwMode="auto">
          <a:xfrm>
            <a:off x="7056000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Частноотрицательные </a:t>
            </a:r>
            <a:r>
              <a:rPr lang="ru-RU" sz="1600" dirty="0" smtClean="0"/>
              <a:t>суждения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субъекту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>
            <a:off x="460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5040000">
            <a:off x="460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800" decel="100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0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800" decel="100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8" grpId="0" animBg="1"/>
      <p:bldP spid="27" grpId="0" animBg="1"/>
      <p:bldP spid="29" grpId="0" animBg="1"/>
      <p:bldP spid="32" grpId="0" animBg="1"/>
      <p:bldP spid="35" grpId="0" animBg="1"/>
      <p:bldP spid="33" grpId="0" animBg="1"/>
      <p:bldP spid="36" grpId="0" animBg="1"/>
      <p:bldP spid="39" grpId="0" animBg="1"/>
    </p:bld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en-GB" sz="1600" dirty="0" smtClean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en-GB" sz="1600" dirty="0" smtClean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GB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dirty="0" smtClean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26" name="Скругленный прямоугольник 25"/>
          <p:cNvSpPr/>
          <p:nvPr/>
        </p:nvSpPr>
        <p:spPr bwMode="auto">
          <a:xfrm>
            <a:off x="46080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6012000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4752000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7056000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93200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6012000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3" name="Oval 13"/>
          <p:cNvSpPr>
            <a:spLocks noChangeArrowheads="1"/>
          </p:cNvSpPr>
          <p:nvPr/>
        </p:nvSpPr>
        <p:spPr bwMode="auto">
          <a:xfrm>
            <a:off x="4752000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6" name="Oval 12"/>
          <p:cNvSpPr>
            <a:spLocks noChangeArrowheads="1"/>
          </p:cNvSpPr>
          <p:nvPr/>
        </p:nvSpPr>
        <p:spPr bwMode="auto">
          <a:xfrm>
            <a:off x="7056000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птицы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Частноотрицательные </a:t>
            </a:r>
            <a:r>
              <a:rPr lang="ru-RU" sz="1600" dirty="0" smtClean="0"/>
              <a:t>суждения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субъекту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>
            <a:off x="460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5040000">
            <a:off x="460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500"/>
                            </p:stCondLst>
                            <p:childTnLst>
                              <p:par>
                                <p:cTn id="5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500"/>
                            </p:stCondLst>
                            <p:childTnLst>
                              <p:par>
                                <p:cTn id="5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7" grpId="0" animBg="1"/>
      <p:bldP spid="29" grpId="0" animBg="1"/>
      <p:bldP spid="32" grpId="0" animBg="1"/>
      <p:bldP spid="35" grpId="0" animBg="1"/>
      <p:bldP spid="33" grpId="0" animBg="1"/>
      <p:bldP spid="36" grpId="0" animBg="1"/>
      <p:bldP spid="37" grpId="0" animBg="1"/>
      <p:bldP spid="37" grpId="1" animBg="1"/>
      <p:bldP spid="39" grpId="0" animBg="1"/>
      <p:bldP spid="39" grpId="1" animBg="1"/>
    </p:bld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13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8" grpId="0" animBg="1"/>
      <p:bldP spid="14" grpId="0" animBg="1"/>
    </p:bld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3096000" y="266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  <p:sp>
        <p:nvSpPr>
          <p:cNvPr id="15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5" grpId="0" animBg="1"/>
      <p:bldP spid="13" grpId="0" animBg="1"/>
    </p:bld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300" dirty="0" smtClean="0"/>
              <a:t> </a:t>
            </a: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24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49" grpId="0" animBg="1"/>
    </p:bld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en-GB" dirty="0" smtClean="0">
                <a:solidFill>
                  <a:srgbClr val="0000FF"/>
                </a:solidFill>
              </a:rPr>
              <a:t/>
            </a:r>
            <a:br>
              <a:rPr lang="en-GB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GB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300" dirty="0" smtClean="0"/>
              <a:t> </a:t>
            </a: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3096000" y="266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23" name="Oval 12"/>
          <p:cNvSpPr>
            <a:spLocks noChangeArrowheads="1"/>
          </p:cNvSpPr>
          <p:nvPr/>
        </p:nvSpPr>
        <p:spPr bwMode="auto">
          <a:xfrm>
            <a:off x="7056000" y="266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  <p:sp>
        <p:nvSpPr>
          <p:cNvPr id="26" name="TextBox 25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27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5" grpId="0" animBg="1"/>
      <p:bldP spid="23" grpId="0" animBg="1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6000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6000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2000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</a:p>
          <a:p>
            <a:pPr algn="ctr">
              <a:lnSpc>
                <a:spcPct val="90000"/>
              </a:lnSpc>
              <a:defRPr/>
            </a:pPr>
            <a:r>
              <a:rPr lang="ru-RU" sz="1300" dirty="0" smtClean="0"/>
              <a:t>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300" dirty="0" smtClean="0"/>
              <a:t> </a:t>
            </a: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35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50" grpId="0" animBg="1"/>
    </p:bld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en-GB" dirty="0" smtClean="0">
                <a:solidFill>
                  <a:srgbClr val="0000FF"/>
                </a:solidFill>
              </a:rPr>
              <a:t/>
            </a:r>
            <a:br>
              <a:rPr lang="en-GB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GB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en-GB" dirty="0" smtClean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6000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GB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dirty="0" smtClean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2000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</a:p>
          <a:p>
            <a:pPr algn="ctr">
              <a:lnSpc>
                <a:spcPct val="90000"/>
              </a:lnSpc>
              <a:defRPr/>
            </a:pPr>
            <a:r>
              <a:rPr lang="ru-RU" sz="1300" dirty="0" smtClean="0"/>
              <a:t>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31" name="Oval 12"/>
          <p:cNvSpPr>
            <a:spLocks noChangeArrowheads="1"/>
          </p:cNvSpPr>
          <p:nvPr/>
        </p:nvSpPr>
        <p:spPr bwMode="auto">
          <a:xfrm>
            <a:off x="3096000" y="266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4" name="Oval 12"/>
          <p:cNvSpPr>
            <a:spLocks noChangeArrowheads="1"/>
          </p:cNvSpPr>
          <p:nvPr/>
        </p:nvSpPr>
        <p:spPr bwMode="auto">
          <a:xfrm>
            <a:off x="7056000" y="266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5" name="Oval 12"/>
          <p:cNvSpPr>
            <a:spLocks noChangeArrowheads="1"/>
          </p:cNvSpPr>
          <p:nvPr/>
        </p:nvSpPr>
        <p:spPr bwMode="auto">
          <a:xfrm>
            <a:off x="3096000" y="482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300" dirty="0" smtClean="0"/>
              <a:t> </a:t>
            </a: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4" grpId="0" animBg="1"/>
      <p:bldP spid="35" grpId="0" animBg="1"/>
    </p:bld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6000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6000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2000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2" name="Скругленный прямоугольник 31"/>
          <p:cNvSpPr/>
          <p:nvPr/>
        </p:nvSpPr>
        <p:spPr bwMode="auto">
          <a:xfrm>
            <a:off x="4608513" y="4699023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705643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1" name="TextBox 50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субъекту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300" dirty="0" smtClean="0"/>
              <a:t> </a:t>
            </a: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</a:p>
          <a:p>
            <a:pPr algn="ctr">
              <a:lnSpc>
                <a:spcPct val="90000"/>
              </a:lnSpc>
              <a:defRPr/>
            </a:pPr>
            <a:r>
              <a:rPr lang="ru-RU" sz="1300" dirty="0" smtClean="0"/>
              <a:t>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5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8" grpId="0" animBg="1"/>
      <p:bldP spid="37" grpId="0" animBg="1"/>
      <p:bldP spid="40" grpId="0" animBg="1"/>
      <p:bldP spid="51" grpId="0" animBg="1"/>
    </p:bld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en-GB" dirty="0" smtClean="0">
                <a:solidFill>
                  <a:srgbClr val="0000FF"/>
                </a:solidFill>
              </a:rPr>
              <a:t/>
            </a:r>
            <a:br>
              <a:rPr lang="en-GB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GB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en-GB" dirty="0" smtClean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6000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GB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dirty="0" smtClean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2000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2" name="Скругленный прямоугольник 31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en-GB" dirty="0">
              <a:solidFill>
                <a:srgbClr val="0000FF"/>
              </a:solidFill>
            </a:endParaRPr>
          </a:p>
        </p:txBody>
      </p: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1" name="TextBox 50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субъекту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3096000" y="266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1" name="Oval 12"/>
          <p:cNvSpPr>
            <a:spLocks noChangeArrowheads="1"/>
          </p:cNvSpPr>
          <p:nvPr/>
        </p:nvSpPr>
        <p:spPr bwMode="auto">
          <a:xfrm>
            <a:off x="7143768" y="271462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3096000" y="482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" name="Oval 12"/>
          <p:cNvSpPr>
            <a:spLocks noChangeArrowheads="1"/>
          </p:cNvSpPr>
          <p:nvPr/>
        </p:nvSpPr>
        <p:spPr bwMode="auto">
          <a:xfrm>
            <a:off x="7056000" y="482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300" dirty="0" smtClean="0"/>
              <a:t> </a:t>
            </a: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</a:p>
          <a:p>
            <a:pPr algn="ctr">
              <a:lnSpc>
                <a:spcPct val="90000"/>
              </a:lnSpc>
              <a:defRPr/>
            </a:pPr>
            <a:r>
              <a:rPr lang="ru-RU" sz="1300" dirty="0" smtClean="0"/>
              <a:t>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54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7" grpId="0" animBg="1"/>
      <p:bldP spid="44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8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2" name="TextBox 31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</p:bld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932000" y="45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932000" y="36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932000" y="27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932000" y="1836000"/>
            <a:ext cx="108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Всякое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976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чётное число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4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одно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976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772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 rot="5400000">
            <a:off x="7704000" y="3060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20" name="TextBox 19"/>
          <p:cNvSpPr txBox="1"/>
          <p:nvPr/>
        </p:nvSpPr>
        <p:spPr>
          <a:xfrm rot="16200000">
            <a:off x="540000" y="21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3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одно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2772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23" name="Oval 13"/>
          <p:cNvSpPr>
            <a:spLocks noChangeArrowheads="1"/>
          </p:cNvSpPr>
          <p:nvPr/>
        </p:nvSpPr>
        <p:spPr bwMode="auto">
          <a:xfrm>
            <a:off x="5976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42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Всякое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2772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5976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не кратное 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 rot="16200000">
            <a:off x="540000" y="39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9" name="TextBox 28"/>
          <p:cNvSpPr txBox="1"/>
          <p:nvPr/>
        </p:nvSpPr>
        <p:spPr>
          <a:xfrm rot="16200000">
            <a:off x="-648000" y="2556000"/>
            <a:ext cx="2448000" cy="612000"/>
          </a:xfrm>
          <a:prstGeom prst="rect">
            <a:avLst/>
          </a:prstGeom>
          <a:noFill/>
          <a:ln w="15875">
            <a:solidFill>
              <a:srgbClr val="FF99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tabLst>
                <a:tab pos="1077913" algn="l"/>
              </a:tabLst>
              <a:defRPr/>
            </a:pPr>
            <a:r>
              <a:rPr lang="ru-RU" sz="1600" dirty="0" smtClean="0">
                <a:solidFill>
                  <a:srgbClr val="FF9900"/>
                </a:solidFill>
              </a:rPr>
              <a:t>Противопоставление предикату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40000" y="5004000"/>
            <a:ext cx="8064000" cy="183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общеутвердительным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общеотрицательные</a:t>
            </a:r>
            <a:r>
              <a:rPr lang="ru-RU" dirty="0" smtClean="0"/>
              <a:t>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 через противоположение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2500"/>
                            </p:stCondLst>
                            <p:childTnLst>
                              <p:par>
                                <p:cTn id="1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2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18" grpId="0" animBg="1"/>
      <p:bldP spid="20" grpId="0" animBg="1"/>
      <p:bldP spid="19" grpId="0" animBg="1"/>
      <p:bldP spid="21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/>
    </p:bld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932000" y="45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932000" y="3636000"/>
            <a:ext cx="111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932000" y="27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932000" y="18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976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4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Всякое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976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чётное число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772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 rot="5400000">
            <a:off x="7704000" y="3060000"/>
            <a:ext cx="1872000" cy="53975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540000" y="21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3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</a:t>
            </a:r>
            <a:b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</a:b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2772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</a:p>
        </p:txBody>
      </p:sp>
      <p:sp>
        <p:nvSpPr>
          <p:cNvPr id="23" name="Oval 13"/>
          <p:cNvSpPr>
            <a:spLocks noChangeArrowheads="1"/>
          </p:cNvSpPr>
          <p:nvPr/>
        </p:nvSpPr>
        <p:spPr bwMode="auto">
          <a:xfrm>
            <a:off x="5976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 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42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2772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5976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 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 rot="16200000">
            <a:off x="540000" y="39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 rot="16200000">
            <a:off x="-648000" y="2556000"/>
            <a:ext cx="2448000" cy="612000"/>
          </a:xfrm>
          <a:prstGeom prst="rect">
            <a:avLst/>
          </a:prstGeom>
          <a:noFill/>
          <a:ln w="15875">
            <a:solidFill>
              <a:srgbClr val="FF99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00"/>
                </a:solidFill>
              </a:rPr>
              <a:t>Противопоставление предикату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3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56000" y="5004000"/>
            <a:ext cx="7632000" cy="183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посылкам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/>
              <a:t>, а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обращением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с ограничением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подчинены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00"/>
                </a:solidFill>
              </a:rPr>
              <a:t>подчинены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частноотрицательные </a:t>
            </a:r>
            <a:r>
              <a:rPr lang="ru-RU" dirty="0" smtClean="0"/>
              <a:t>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 через противоположение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2500"/>
                            </p:stCondLst>
                            <p:childTnLst>
                              <p:par>
                                <p:cTn id="1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2" grpId="0" animBg="1"/>
      <p:bldP spid="13" grpId="0" animBg="1"/>
      <p:bldP spid="8" grpId="0" animBg="1"/>
      <p:bldP spid="8" grpId="1" animBg="1"/>
      <p:bldP spid="7" grpId="0" animBg="1"/>
      <p:bldP spid="7" grpId="1" animBg="1"/>
      <p:bldP spid="39" grpId="0" animBg="1"/>
      <p:bldP spid="39" grpId="1" animBg="1"/>
      <p:bldP spid="9" grpId="0" animBg="1"/>
      <p:bldP spid="9" grpId="1" animBg="1"/>
      <p:bldP spid="11" grpId="0" animBg="1"/>
      <p:bldP spid="14" grpId="0" animBg="1"/>
      <p:bldP spid="15" grpId="0" animBg="1"/>
      <p:bldP spid="18" grpId="0" animBg="1"/>
      <p:bldP spid="20" grpId="0" animBg="1"/>
      <p:bldP spid="19" grpId="0" animBg="1"/>
      <p:bldP spid="21" grpId="0" animBg="1"/>
      <p:bldP spid="23" grpId="0" animBg="1"/>
      <p:bldP spid="24" grpId="0" animBg="1"/>
      <p:bldP spid="24" grpId="1" animBg="1"/>
      <p:bldP spid="25" grpId="0" animBg="1"/>
      <p:bldP spid="25" grpId="1" animBg="1"/>
      <p:bldP spid="27" grpId="0" animBg="1"/>
      <p:bldP spid="27" grpId="1" animBg="1"/>
      <p:bldP spid="28" grpId="0" animBg="1"/>
      <p:bldP spid="30" grpId="0" animBg="1"/>
      <p:bldP spid="29" grpId="0"/>
    </p:bld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932000" y="36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932000" y="27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932000" y="18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976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4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976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772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540000" y="21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3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2772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 rot="5400000">
            <a:off x="7704000" y="3060000"/>
            <a:ext cx="1872000" cy="53975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FF99FF"/>
                </a:solidFill>
              </a:rPr>
              <a:t>Обращение</a:t>
            </a:r>
            <a:br>
              <a:rPr lang="ru-RU" sz="1600" dirty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0" name="Oval 13"/>
          <p:cNvSpPr>
            <a:spLocks noChangeArrowheads="1"/>
          </p:cNvSpPr>
          <p:nvPr/>
        </p:nvSpPr>
        <p:spPr bwMode="auto">
          <a:xfrm>
            <a:off x="5976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1692000" y="3384000"/>
            <a:ext cx="6480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 rot="-840000">
            <a:off x="1692000" y="3384000"/>
            <a:ext cx="6480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5" name="TextBox 34"/>
          <p:cNvSpPr txBox="1"/>
          <p:nvPr/>
        </p:nvSpPr>
        <p:spPr>
          <a:xfrm>
            <a:off x="2160000" y="4500000"/>
            <a:ext cx="4824000" cy="612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>
                <a:solidFill>
                  <a:srgbClr val="FF99FF"/>
                </a:solidFill>
                <a:cs typeface="Arial" charset="0"/>
              </a:rPr>
              <a:t>Превращение через противоположение</a:t>
            </a:r>
            <a:r>
              <a:rPr lang="ru-RU" dirty="0" smtClean="0">
                <a:solidFill>
                  <a:srgbClr val="FF99FF"/>
                </a:solidFill>
              </a:rPr>
              <a:t> невозможно</a:t>
            </a:r>
            <a:endParaRPr lang="ru-RU" dirty="0">
              <a:solidFill>
                <a:srgbClr val="FF99FF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 rot="16200000">
            <a:off x="-720000" y="2592000"/>
            <a:ext cx="2592000" cy="612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Противопоставление 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предикату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2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20000" y="5112000"/>
            <a:ext cx="7704000" cy="1728000"/>
          </a:xfrm>
          <a:prstGeom prst="rect">
            <a:avLst/>
          </a:prstGeom>
          <a:noFill/>
          <a:ln w="15875">
            <a:noFill/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cs typeface="Arial" charset="0"/>
              </a:rPr>
              <a:t>Превращение через противоположение</a:t>
            </a:r>
            <a:r>
              <a:rPr lang="ru-RU" dirty="0" smtClean="0"/>
              <a:t> частноутвердительного суждения есть </a:t>
            </a:r>
            <a:r>
              <a:rPr lang="ru-RU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dirty="0" smtClean="0">
                <a:solidFill>
                  <a:srgbClr val="FF99FF"/>
                </a:solidFill>
              </a:rPr>
              <a:t>непозволительного расширения термина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20" grpId="0" animBg="1"/>
      <p:bldP spid="19" grpId="0" animBg="1"/>
      <p:bldP spid="21" grpId="0" animBg="1"/>
      <p:bldP spid="29" grpId="0" animBg="1"/>
      <p:bldP spid="30" grpId="0" animBg="1"/>
      <p:bldP spid="35" grpId="0" animBg="1"/>
      <p:bldP spid="23" grpId="0" animBg="1"/>
      <p:bldP spid="25" grpId="0"/>
    </p:bld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932000" y="45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932000" y="36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932000" y="27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932000" y="18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976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4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976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772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 rot="5400000">
            <a:off x="7704000" y="3060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20" name="TextBox 19"/>
          <p:cNvSpPr txBox="1"/>
          <p:nvPr/>
        </p:nvSpPr>
        <p:spPr>
          <a:xfrm rot="16200000">
            <a:off x="540000" y="21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3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2772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Oval 13"/>
          <p:cNvSpPr>
            <a:spLocks noChangeArrowheads="1"/>
          </p:cNvSpPr>
          <p:nvPr/>
        </p:nvSpPr>
        <p:spPr bwMode="auto">
          <a:xfrm>
            <a:off x="5976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42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2772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5976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 rot="16200000">
            <a:off x="522000" y="39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 rot="16200000">
            <a:off x="-648000" y="2556000"/>
            <a:ext cx="2448000" cy="612000"/>
          </a:xfrm>
          <a:prstGeom prst="rect">
            <a:avLst/>
          </a:prstGeom>
          <a:noFill/>
          <a:ln w="15875">
            <a:solidFill>
              <a:srgbClr val="FF99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00"/>
                </a:solidFill>
              </a:rPr>
              <a:t>Противопоставление предикату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3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40000" y="5004000"/>
            <a:ext cx="8064000" cy="183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частноотрицательные</a:t>
            </a:r>
            <a:r>
              <a:rPr lang="ru-RU" dirty="0" smtClean="0"/>
              <a:t>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 через противоположение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2" grpId="0" animBg="1"/>
      <p:bldP spid="13" grpId="0" animBg="1"/>
      <p:bldP spid="8" grpId="0" animBg="1"/>
      <p:bldP spid="8" grpId="1" animBg="1"/>
      <p:bldP spid="7" grpId="0" animBg="1"/>
      <p:bldP spid="7" grpId="1" animBg="1"/>
      <p:bldP spid="39" grpId="0" animBg="1"/>
      <p:bldP spid="39" grpId="1" animBg="1"/>
      <p:bldP spid="9" grpId="0" animBg="1"/>
      <p:bldP spid="9" grpId="1" animBg="1"/>
      <p:bldP spid="11" grpId="0" animBg="1"/>
      <p:bldP spid="14" grpId="0" animBg="1"/>
      <p:bldP spid="15" grpId="0" animBg="1"/>
      <p:bldP spid="18" grpId="0" animBg="1"/>
      <p:bldP spid="20" grpId="0" animBg="1"/>
      <p:bldP spid="19" grpId="0" animBg="1"/>
      <p:bldP spid="21" grpId="0" animBg="1"/>
      <p:bldP spid="23" grpId="0" animBg="1"/>
      <p:bldP spid="24" grpId="0" animBg="1"/>
      <p:bldP spid="24" grpId="1" animBg="1"/>
      <p:bldP spid="25" grpId="0" animBg="1"/>
      <p:bldP spid="25" grpId="1" animBg="1"/>
      <p:bldP spid="27" grpId="0" animBg="1"/>
      <p:bldP spid="27" grpId="1" animBg="1"/>
      <p:bldP spid="28" grpId="0" animBg="1"/>
      <p:bldP spid="30" grpId="0" animBg="1"/>
      <p:bldP spid="29" grpId="0"/>
    </p:bld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06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972000" y="5436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205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792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3096000" y="5796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306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2500"/>
                            </p:stCondLst>
                            <p:childTnLst>
                              <p:par>
                                <p:cTn id="10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  <p:bldP spid="64" grpId="0" animBg="1"/>
      <p:bldP spid="38" grpId="0" animBg="1"/>
      <p:bldP spid="37" grpId="0" animBg="1"/>
      <p:bldP spid="39" grpId="0" animBg="1"/>
      <p:bldP spid="42" grpId="0" animBg="1"/>
    </p:bld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Всякий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>не-птица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06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972000" y="5436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205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792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>не-птица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3096000" y="5796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306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000"/>
                            </p:stCondLst>
                            <p:childTnLst>
                              <p:par>
                                <p:cTn id="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500"/>
                            </p:stCondLst>
                            <p:childTnLst>
                              <p:par>
                                <p:cTn id="9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  <p:bldP spid="64" grpId="0" animBg="1"/>
      <p:bldP spid="67" grpId="0" animBg="1"/>
      <p:bldP spid="67" grpId="1" animBg="1"/>
      <p:bldP spid="40" grpId="0" animBg="1"/>
      <p:bldP spid="40" grpId="1" animBg="1"/>
      <p:bldP spid="34" grpId="0" animBg="1"/>
      <p:bldP spid="38" grpId="0" animBg="1"/>
      <p:bldP spid="37" grpId="0" animBg="1"/>
      <p:bldP spid="39" grpId="0" animBg="1"/>
      <p:bldP spid="45" grpId="0" animBg="1"/>
      <p:bldP spid="45" grpId="1" animBg="1"/>
    </p:bld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780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172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788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428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06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8136000" y="4320000"/>
            <a:ext cx="136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500" spc="-4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500" spc="-40" dirty="0" smtClean="0">
                <a:solidFill>
                  <a:srgbClr val="FFFF00"/>
                </a:solidFill>
              </a:rPr>
            </a:br>
            <a:r>
              <a:rPr lang="ru-RU" sz="1500" spc="-40" dirty="0" smtClean="0">
                <a:solidFill>
                  <a:srgbClr val="FFFF00"/>
                </a:solidFill>
              </a:rPr>
              <a:t>ограничением</a:t>
            </a:r>
            <a:endParaRPr lang="ru-RU" sz="1500" spc="-40" dirty="0">
              <a:solidFill>
                <a:srgbClr val="FFFF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972000" y="5436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205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792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3096000" y="5796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306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8172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4932000" y="5436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601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</a:t>
            </a:r>
            <a:r>
              <a:rPr lang="en-US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8" name="Oval 13"/>
          <p:cNvSpPr>
            <a:spLocks noChangeArrowheads="1"/>
          </p:cNvSpPr>
          <p:nvPr/>
        </p:nvSpPr>
        <p:spPr bwMode="auto">
          <a:xfrm>
            <a:off x="4752000" y="5796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rrowheads="1"/>
          </p:cNvSpPr>
          <p:nvPr/>
        </p:nvSpPr>
        <p:spPr bwMode="auto">
          <a:xfrm>
            <a:off x="7056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500"/>
                            </p:stCondLst>
                            <p:childTnLst>
                              <p:par>
                                <p:cTn id="9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500"/>
                            </p:stCondLst>
                            <p:childTnLst>
                              <p:par>
                                <p:cTn id="10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000"/>
                            </p:stCondLst>
                            <p:childTnLst>
                              <p:par>
                                <p:cTn id="1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49" grpId="0" animBg="1"/>
      <p:bldP spid="48" grpId="0" animBg="1"/>
      <p:bldP spid="50" grpId="0" animBg="1"/>
    </p:bld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Всякий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780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не-рыба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172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>не-птица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788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800" dirty="0" smtClean="0">
                <a:solidFill>
                  <a:srgbClr val="0000FF"/>
                </a:solidFill>
              </a:rPr>
              <a:t/>
            </a:r>
            <a:br>
              <a:rPr lang="ru-RU" sz="2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дятлы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428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06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8136000" y="4320000"/>
            <a:ext cx="136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500" spc="-4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500" spc="-40" dirty="0" smtClean="0">
                <a:solidFill>
                  <a:srgbClr val="FFFF00"/>
                </a:solidFill>
              </a:rPr>
            </a:br>
            <a:r>
              <a:rPr lang="ru-RU" sz="1500" spc="-40" dirty="0" smtClean="0">
                <a:solidFill>
                  <a:srgbClr val="FFFF00"/>
                </a:solidFill>
              </a:rPr>
              <a:t>ограничением</a:t>
            </a:r>
            <a:endParaRPr lang="ru-RU" sz="1500" spc="-40" dirty="0">
              <a:solidFill>
                <a:srgbClr val="FFFF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972000" y="5436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205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792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>не-птица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3096000" y="5796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306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8172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4932000" y="5436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601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</a:t>
            </a:r>
            <a:r>
              <a:rPr lang="en-US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8" name="Oval 13"/>
          <p:cNvSpPr>
            <a:spLocks noChangeArrowheads="1"/>
          </p:cNvSpPr>
          <p:nvPr/>
        </p:nvSpPr>
        <p:spPr bwMode="auto">
          <a:xfrm>
            <a:off x="4752000" y="5796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rrowheads="1"/>
          </p:cNvSpPr>
          <p:nvPr/>
        </p:nvSpPr>
        <p:spPr bwMode="auto">
          <a:xfrm>
            <a:off x="7056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000"/>
                            </p:stCondLst>
                            <p:childTnLst>
                              <p:par>
                                <p:cTn id="8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500"/>
                            </p:stCondLst>
                            <p:childTnLst>
                              <p:par>
                                <p:cTn id="9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76" grpId="0" animBg="1"/>
      <p:bldP spid="76" grpId="1" animBg="1"/>
      <p:bldP spid="41" grpId="0" animBg="1"/>
      <p:bldP spid="46" grpId="0" animBg="1"/>
      <p:bldP spid="46" grpId="1" animBg="1"/>
      <p:bldP spid="49" grpId="0" animBg="1"/>
      <p:bldP spid="48" grpId="0" animBg="1"/>
      <p:bldP spid="50" grpId="0" animBg="1"/>
    </p:bld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42000" y="4320000"/>
            <a:ext cx="136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-5580000"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000"/>
                            </p:stCondLst>
                            <p:childTnLst>
                              <p:par>
                                <p:cTn id="8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000100" y="4429132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42000" y="4320000"/>
            <a:ext cx="136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-5580000"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6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7" grpId="1" animBg="1"/>
      <p:bldP spid="40" grpId="0" animBg="1"/>
      <p:bldP spid="40" grpId="1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47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TextBox 59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1" name="TextBox 50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60" grpId="0" animBg="1"/>
    </p:bld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780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172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788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428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42000" y="4320000"/>
            <a:ext cx="136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8172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8172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4932000" y="5436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601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</a:t>
            </a:r>
            <a:r>
              <a:rPr lang="en-US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8" name="Oval 13"/>
          <p:cNvSpPr>
            <a:spLocks noChangeArrowheads="1"/>
          </p:cNvSpPr>
          <p:nvPr/>
        </p:nvSpPr>
        <p:spPr bwMode="auto">
          <a:xfrm>
            <a:off x="4752000" y="5796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rrowheads="1"/>
          </p:cNvSpPr>
          <p:nvPr/>
        </p:nvSpPr>
        <p:spPr bwMode="auto">
          <a:xfrm>
            <a:off x="7056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-5580000"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500"/>
                            </p:stCondLst>
                            <p:childTnLst>
                              <p:par>
                                <p:cTn id="9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500"/>
                            </p:stCondLst>
                            <p:childTnLst>
                              <p:par>
                                <p:cTn id="10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000"/>
                            </p:stCondLst>
                            <p:childTnLst>
                              <p:par>
                                <p:cTn id="1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49" grpId="0" animBg="1"/>
      <p:bldP spid="48" grpId="0" animBg="1"/>
      <p:bldP spid="50" grpId="0" animBg="1"/>
    </p:bld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780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172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788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428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42000" y="4320000"/>
            <a:ext cx="136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8172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8172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4932000" y="5436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601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</a:t>
            </a:r>
            <a:r>
              <a:rPr lang="en-US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8" name="Oval 13"/>
          <p:cNvSpPr>
            <a:spLocks noChangeArrowheads="1"/>
          </p:cNvSpPr>
          <p:nvPr/>
        </p:nvSpPr>
        <p:spPr bwMode="auto">
          <a:xfrm>
            <a:off x="4752000" y="5796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rrowheads="1"/>
          </p:cNvSpPr>
          <p:nvPr/>
        </p:nvSpPr>
        <p:spPr bwMode="auto">
          <a:xfrm>
            <a:off x="7056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не-птицы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-5580000"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000"/>
                            </p:stCondLst>
                            <p:childTnLst>
                              <p:par>
                                <p:cTn id="8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500"/>
                            </p:stCondLst>
                            <p:childTnLst>
                              <p:par>
                                <p:cTn id="9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76" grpId="0" animBg="1"/>
      <p:bldP spid="76" grpId="1" animBg="1"/>
      <p:bldP spid="41" grpId="0" animBg="1"/>
      <p:bldP spid="41" grpId="1" animBg="1"/>
      <p:bldP spid="46" grpId="0" animBg="1"/>
      <p:bldP spid="46" grpId="1" animBg="1"/>
      <p:bldP spid="49" grpId="0" animBg="1"/>
      <p:bldP spid="48" grpId="0" animBg="1"/>
      <p:bldP spid="50" grpId="0" animBg="1"/>
    </p:bld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1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4" grpId="0" animBg="1"/>
      <p:bldP spid="14" grpId="0" animBg="1"/>
    </p:bld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2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  <p:sp>
        <p:nvSpPr>
          <p:cNvPr id="1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</a:t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25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45" grpId="0" animBg="1"/>
    </p:bld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2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7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698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7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698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</a:t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26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3" name="Скругленный прямоугольник 32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96000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6" name="TextBox 45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7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  <a:cs typeface="Arial" charset="0"/>
              </a:rPr>
              <a:t>Превращение через противоположение</a:t>
            </a:r>
            <a:r>
              <a:rPr lang="ru-RU" sz="1300" dirty="0" smtClean="0">
                <a:solidFill>
                  <a:srgbClr val="FF99FF"/>
                </a:solidFill>
              </a:rPr>
              <a:t>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</a:t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9" grpId="0" animBg="1"/>
      <p:bldP spid="40" grpId="0" animBg="1"/>
      <p:bldP spid="37" grpId="0" animBg="1"/>
      <p:bldP spid="46" grpId="0" animBg="1"/>
    </p:bld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2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7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698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7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698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7" name="Скругленный прямоугольник 36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0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1" name="Oval 12"/>
          <p:cNvSpPr>
            <a:spLocks noChangeArrowheads="1"/>
          </p:cNvSpPr>
          <p:nvPr/>
        </p:nvSpPr>
        <p:spPr bwMode="auto">
          <a:xfrm>
            <a:off x="3096000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6" name="TextBox 45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7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  <a:cs typeface="Arial" charset="0"/>
              </a:rPr>
              <a:t>Превращение через противоположение</a:t>
            </a:r>
            <a:r>
              <a:rPr lang="ru-RU" sz="1300" dirty="0" smtClean="0">
                <a:solidFill>
                  <a:srgbClr val="FF99FF"/>
                </a:solidFill>
              </a:rPr>
              <a:t>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</a:t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35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 animBg="1"/>
      <p:bldP spid="41" grpId="0" animBg="1"/>
    </p:bld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475138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705643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43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3" name="Скругленный прямоугольник 32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96000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7" name="TextBox 46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Частноотрицательное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00FF00"/>
                </a:solidFill>
              </a:rPr>
              <a:t> частноотрицательное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7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  <a:cs typeface="Arial" charset="0"/>
              </a:rPr>
              <a:t>Превращение через противоположение</a:t>
            </a:r>
            <a:r>
              <a:rPr lang="ru-RU" sz="1300" dirty="0" smtClean="0">
                <a:solidFill>
                  <a:srgbClr val="FF99FF"/>
                </a:solidFill>
              </a:rPr>
              <a:t>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</a:t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5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47" grpId="0" animBg="1"/>
    </p:bld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2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7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698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7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698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4751388" y="5975350"/>
            <a:ext cx="13680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6984000" y="5975350"/>
            <a:ext cx="13680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не-птицы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1388" y="4824413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6984000" y="4824413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7" name="Скругленный прямоугольник 36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0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1" name="Oval 12"/>
          <p:cNvSpPr>
            <a:spLocks noChangeArrowheads="1"/>
          </p:cNvSpPr>
          <p:nvPr/>
        </p:nvSpPr>
        <p:spPr bwMode="auto">
          <a:xfrm>
            <a:off x="3096000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TextBox 43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Общеотрицательное </a:t>
            </a:r>
            <a:br>
              <a:rPr lang="ru-RU" sz="1300" dirty="0" smtClean="0">
                <a:solidFill>
                  <a:srgbClr val="00FF00"/>
                </a:solidFill>
              </a:rPr>
            </a:b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00FF00"/>
                </a:solidFill>
              </a:rPr>
              <a:t> частноотрицательное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</a:t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7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  <a:cs typeface="Arial" charset="0"/>
              </a:rPr>
              <a:t>Превращение через противоположение</a:t>
            </a:r>
            <a:r>
              <a:rPr lang="ru-RU" sz="1300" dirty="0" smtClean="0">
                <a:solidFill>
                  <a:srgbClr val="FF99FF"/>
                </a:solidFill>
              </a:rPr>
              <a:t>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5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TextBox 7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67" name="TextBox 66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8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5400000">
            <a:off x="7798528" y="3274306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7" name="TextBox 46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/>
          <p:cNvSpPr>
            <a:spLocks noChangeArrowheads="1"/>
          </p:cNvSpPr>
          <p:nvPr/>
        </p:nvSpPr>
        <p:spPr bwMode="auto">
          <a:xfrm>
            <a:off x="1979613" y="1438275"/>
            <a:ext cx="5038725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6000" dirty="0"/>
              <a:t>Вопросы?</a:t>
            </a:r>
          </a:p>
        </p:txBody>
      </p:sp>
      <p:pic>
        <p:nvPicPr>
          <p:cNvPr id="306179" name="Picture 3" descr="Gozzoli, Averroe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59000" y="3598863"/>
            <a:ext cx="4822825" cy="143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306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306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78" grpId="0"/>
      <p:bldP spid="306178" grpId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TextBox 96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6" name="TextBox 95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6" name="TextBox 7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TextBox 59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76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TextBox 96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6" name="TextBox 9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5" name="TextBox 9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00306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8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6" name="TextBox 55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умозаключения</a:t>
            </a:r>
            <a:endParaRPr lang="ru-RU" sz="2800" b="1" dirty="0">
              <a:solidFill>
                <a:schemeClr val="bg1"/>
              </a:solidFill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504000" y="1728000"/>
            <a:ext cx="8136000" cy="259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Умозаключение </a:t>
            </a:r>
            <a:r>
              <a:rPr lang="ru-RU" sz="2000" dirty="0" smtClean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форма </a:t>
            </a:r>
            <a:r>
              <a:rPr lang="ru-RU" dirty="0" smtClean="0"/>
              <a:t>мышления </a:t>
            </a:r>
            <a:r>
              <a:rPr lang="ru-RU" dirty="0"/>
              <a:t>или </a:t>
            </a:r>
            <a:r>
              <a:rPr lang="ru-RU" dirty="0" smtClean="0"/>
              <a:t>логическое действие</a:t>
            </a:r>
            <a:r>
              <a:rPr lang="ru-RU" dirty="0"/>
              <a:t>, в результате </a:t>
            </a:r>
            <a:r>
              <a:rPr lang="ru-RU" dirty="0" smtClean="0"/>
              <a:t>которого из </a:t>
            </a:r>
            <a:r>
              <a:rPr lang="ru-RU" dirty="0"/>
              <a:t>одного или нескольких </a:t>
            </a:r>
            <a:r>
              <a:rPr lang="ru-RU" dirty="0" smtClean="0"/>
              <a:t>суждений, </a:t>
            </a:r>
            <a:r>
              <a:rPr lang="ru-RU" dirty="0" smtClean="0">
                <a:solidFill>
                  <a:schemeClr val="accent3"/>
                </a:solidFill>
              </a:rPr>
              <a:t>именуемых </a:t>
            </a:r>
            <a:r>
              <a:rPr lang="ru-RU" dirty="0" smtClean="0">
                <a:solidFill>
                  <a:srgbClr val="FFFF00"/>
                </a:solidFill>
              </a:rPr>
              <a:t>посылками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на </a:t>
            </a:r>
            <a:r>
              <a:rPr lang="ru-RU" dirty="0" smtClean="0"/>
              <a:t>основе</a:t>
            </a:r>
            <a:r>
              <a:rPr lang="ru-RU" dirty="0" smtClean="0">
                <a:solidFill>
                  <a:srgbClr val="00FFFF"/>
                </a:solidFill>
              </a:rPr>
              <a:t> логических отношений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между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терминами посылок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или – при наличии среди посылок сложных суждений – на </a:t>
            </a:r>
            <a:r>
              <a:rPr lang="ru-RU" dirty="0" smtClean="0"/>
              <a:t>основе</a:t>
            </a:r>
            <a:r>
              <a:rPr lang="ru-RU" dirty="0" smtClean="0">
                <a:solidFill>
                  <a:srgbClr val="00FFFF"/>
                </a:solidFill>
              </a:rPr>
              <a:t> логических отношений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между составляющими их простыми суждениями </a:t>
            </a:r>
            <a:r>
              <a:rPr lang="ru-RU" dirty="0" smtClean="0"/>
              <a:t>получается </a:t>
            </a:r>
            <a:r>
              <a:rPr lang="ru-RU" dirty="0"/>
              <a:t>(выводится) </a:t>
            </a:r>
            <a:r>
              <a:rPr lang="ru-RU" dirty="0" smtClean="0"/>
              <a:t>новое суждение </a:t>
            </a:r>
            <a:br>
              <a:rPr lang="ru-RU" dirty="0" smtClean="0"/>
            </a:br>
            <a:r>
              <a:rPr lang="ru-RU" dirty="0" smtClean="0"/>
              <a:t>(</a:t>
            </a:r>
            <a:r>
              <a:rPr lang="ru-RU" dirty="0">
                <a:solidFill>
                  <a:srgbClr val="FFFF00"/>
                </a:solidFill>
              </a:rPr>
              <a:t>заключение</a:t>
            </a:r>
            <a:r>
              <a:rPr lang="ru-RU" dirty="0"/>
              <a:t>,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вывод</a:t>
            </a:r>
            <a:r>
              <a:rPr lang="ru-RU" dirty="0" smtClean="0"/>
              <a:t>),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содержащее </a:t>
            </a:r>
            <a:r>
              <a:rPr lang="ru-RU" dirty="0">
                <a:solidFill>
                  <a:srgbClr val="00FF00"/>
                </a:solidFill>
              </a:rPr>
              <a:t>новое знание</a:t>
            </a:r>
            <a:r>
              <a:rPr lang="ru-RU" dirty="0"/>
              <a:t>.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04000" y="4824000"/>
            <a:ext cx="3816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Посылка </a:t>
            </a:r>
            <a:r>
              <a:rPr lang="ru-RU" sz="2000" dirty="0" smtClean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суждение, которое </a:t>
            </a:r>
            <a:r>
              <a:rPr lang="ru-RU" dirty="0" smtClean="0"/>
              <a:t>служит </a:t>
            </a:r>
            <a:r>
              <a:rPr lang="ru-RU" dirty="0"/>
              <a:t/>
            </a:r>
            <a:br>
              <a:rPr lang="ru-RU" dirty="0"/>
            </a:br>
            <a:r>
              <a:rPr lang="ru-RU" dirty="0">
                <a:solidFill>
                  <a:srgbClr val="00FFFF"/>
                </a:solidFill>
              </a:rPr>
              <a:t>основанием</a:t>
            </a:r>
            <a:r>
              <a:rPr lang="ru-RU" dirty="0"/>
              <a:t> для </a:t>
            </a:r>
            <a:r>
              <a:rPr lang="ru-RU" dirty="0" smtClean="0"/>
              <a:t>заключения (</a:t>
            </a:r>
            <a:r>
              <a:rPr lang="ru-RU" dirty="0"/>
              <a:t>вывода).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4824000" y="4824000"/>
            <a:ext cx="3816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Заключение (вывод) </a:t>
            </a:r>
            <a:r>
              <a:rPr lang="ru-RU" sz="2000" dirty="0" smtClean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суждение, </a:t>
            </a:r>
            <a:r>
              <a:rPr lang="ru-RU" dirty="0" smtClean="0"/>
              <a:t>логически </a:t>
            </a:r>
            <a:r>
              <a:rPr lang="ru-RU" dirty="0" smtClean="0">
                <a:solidFill>
                  <a:srgbClr val="00FFFF"/>
                </a:solidFill>
              </a:rPr>
              <a:t>вытекающее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из предшествующих </a:t>
            </a:r>
            <a:r>
              <a:rPr lang="ru-RU" dirty="0"/>
              <a:t>посылок.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8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0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6" name="TextBox 4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00"/>
                            </p:stCondLst>
                            <p:childTnLst>
                              <p:par>
                                <p:cTn id="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0"/>
                            </p:stCondLst>
                            <p:childTnLst>
                              <p:par>
                                <p:cTn id="9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500"/>
                            </p:stCondLst>
                            <p:childTnLst>
                              <p:par>
                                <p:cTn id="10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000"/>
                            </p:stCondLst>
                            <p:childTnLst>
                              <p:par>
                                <p:cTn id="1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2500"/>
                            </p:stCondLst>
                            <p:childTnLst>
                              <p:par>
                                <p:cTn id="14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3500"/>
                            </p:stCondLst>
                            <p:childTnLst>
                              <p:par>
                                <p:cTn id="1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4000"/>
                            </p:stCondLst>
                            <p:childTnLst>
                              <p:par>
                                <p:cTn id="1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0"/>
                            </p:stCondLst>
                            <p:childTnLst>
                              <p:par>
                                <p:cTn id="1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5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000"/>
                            </p:stCondLst>
                            <p:childTnLst>
                              <p:par>
                                <p:cTn id="1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000"/>
                            </p:stCondLst>
                            <p:childTnLst>
                              <p:par>
                                <p:cTn id="1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500"/>
                            </p:stCondLst>
                            <p:childTnLst>
                              <p:par>
                                <p:cTn id="1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500"/>
                            </p:stCondLst>
                            <p:childTnLst>
                              <p:par>
                                <p:cTn id="1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4000"/>
                            </p:stCondLst>
                            <p:childTnLst>
                              <p:par>
                                <p:cTn id="1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0"/>
                            </p:stCondLst>
                            <p:childTnLst>
                              <p:par>
                                <p:cTn id="19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500"/>
                            </p:stCondLst>
                            <p:childTnLst>
                              <p:par>
                                <p:cTn id="20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4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3" grpId="0" animBg="1"/>
      <p:bldP spid="44" grpId="0" animBg="1"/>
      <p:bldP spid="45" grpId="0" animBg="1"/>
      <p:bldP spid="46" grpId="0" animBg="1"/>
      <p:bldP spid="47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млекопи-тающее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воробей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воробей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млекопи-тающее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0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5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5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000"/>
                            </p:stCondLst>
                            <p:childTnLst>
                              <p:par>
                                <p:cTn id="10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000"/>
                            </p:stCondLst>
                            <p:childTnLst>
                              <p:par>
                                <p:cTn id="1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500"/>
                            </p:stCondLst>
                            <p:childTnLst>
                              <p:par>
                                <p:cTn id="1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500"/>
                            </p:stCondLst>
                            <p:childTnLst>
                              <p:par>
                                <p:cTn id="1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3500"/>
                            </p:stCondLst>
                            <p:childTnLst>
                              <p:par>
                                <p:cTn id="1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4000"/>
                            </p:stCondLst>
                            <p:childTnLst>
                              <p:par>
                                <p:cTn id="1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черепаха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млекопи-тающее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черепаха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воробей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4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6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млекопи-тающее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000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000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4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000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000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648000" y="2592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TextBox 49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подчинённого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подчинённого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6" name="TextBox 65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500"/>
                            </p:stCondLst>
                            <p:childTnLst>
                              <p:par>
                                <p:cTn id="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5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0"/>
                            </p:stCondLst>
                            <p:childTnLst>
                              <p:par>
                                <p:cTn id="10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500"/>
                            </p:stCondLst>
                            <p:childTnLst>
                              <p:par>
                                <p:cTn id="11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500"/>
                            </p:stCondLst>
                            <p:childTnLst>
                              <p:par>
                                <p:cTn id="11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800" decel="100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800" decel="100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000"/>
                            </p:stCondLst>
                            <p:childTnLst>
                              <p:par>
                                <p:cTn id="1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5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3500"/>
                            </p:stCondLst>
                            <p:childTnLst>
                              <p:par>
                                <p:cTn id="1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4000"/>
                            </p:stCondLst>
                            <p:childTnLst>
                              <p:par>
                                <p:cTn id="1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"/>
                            </p:stCondLst>
                            <p:childTnLst>
                              <p:par>
                                <p:cTn id="1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5500"/>
                            </p:stCondLst>
                            <p:childTnLst>
                              <p:par>
                                <p:cTn id="1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6500"/>
                            </p:stCondLst>
                            <p:childTnLst>
                              <p:par>
                                <p:cTn id="18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2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20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6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2000"/>
                            </p:stCondLst>
                            <p:childTnLst>
                              <p:par>
                                <p:cTn id="20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500"/>
                            </p:stCondLst>
                            <p:childTnLst>
                              <p:par>
                                <p:cTn id="21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3500"/>
                            </p:stCondLst>
                            <p:childTnLst>
                              <p:par>
                                <p:cTn id="2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500"/>
                            </p:stCondLst>
                            <p:childTnLst>
                              <p:par>
                                <p:cTn id="2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6500"/>
                            </p:stCondLst>
                            <p:childTnLst>
                              <p:par>
                                <p:cTn id="23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50" grpId="0" animBg="1"/>
      <p:bldP spid="51" grpId="0" animBg="1"/>
      <p:bldP spid="52" grpId="0" animBg="1"/>
      <p:bldP spid="5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квадрат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четырёх-угольник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ромб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четырёх-угольник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квадрат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много-угольник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ромб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тре-угольник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FFFF00"/>
                </a:solidFill>
              </a:rPr>
              <a:t> </a:t>
            </a:r>
            <a:br>
              <a:rPr lang="ru-RU" sz="1100" dirty="0" smtClean="0">
                <a:solidFill>
                  <a:srgbClr val="FFFF00"/>
                </a:solidFill>
              </a:rPr>
            </a:br>
            <a:r>
              <a:rPr lang="ru-RU" sz="1100" dirty="0" smtClean="0">
                <a:solidFill>
                  <a:srgbClr val="FFFF00"/>
                </a:solidFill>
              </a:rPr>
              <a:t>подчиняющего суждения </a:t>
            </a:r>
            <a:br>
              <a:rPr lang="ru-RU" sz="1100" dirty="0" smtClean="0">
                <a:solidFill>
                  <a:srgbClr val="FFFF00"/>
                </a:solidFill>
              </a:rPr>
            </a:br>
            <a:r>
              <a:rPr lang="ru-RU" sz="1100" dirty="0" smtClean="0">
                <a:solidFill>
                  <a:srgbClr val="FFFF00"/>
                </a:solidFill>
              </a:rPr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5400000">
            <a:off x="77832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0"/>
                            </p:stCondLst>
                            <p:childTnLst>
                              <p:par>
                                <p:cTn id="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500"/>
                            </p:stCondLst>
                            <p:childTnLst>
                              <p:par>
                                <p:cTn id="10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3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500"/>
                            </p:stCondLst>
                            <p:childTnLst>
                              <p:par>
                                <p:cTn id="10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6000"/>
                            </p:stCondLst>
                            <p:childTnLst>
                              <p:par>
                                <p:cTn id="11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800" decel="100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"/>
                            </p:stCondLst>
                            <p:childTnLst>
                              <p:par>
                                <p:cTn id="1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500"/>
                            </p:stCondLst>
                            <p:childTnLst>
                              <p:par>
                                <p:cTn id="1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000"/>
                            </p:stCondLst>
                            <p:childTnLst>
                              <p:par>
                                <p:cTn id="1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500"/>
                            </p:stCondLst>
                            <p:childTnLst>
                              <p:par>
                                <p:cTn id="1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5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5000"/>
                            </p:stCondLst>
                            <p:childTnLst>
                              <p:par>
                                <p:cTn id="1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6000"/>
                            </p:stCondLst>
                            <p:childTnLst>
                              <p:par>
                                <p:cTn id="18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500"/>
                            </p:stCondLst>
                            <p:childTnLst>
                              <p:par>
                                <p:cTn id="20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9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2000"/>
                            </p:stCondLst>
                            <p:childTnLst>
                              <p:par>
                                <p:cTn id="2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2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2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9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500"/>
                            </p:stCondLst>
                            <p:childTnLst>
                              <p:par>
                                <p:cTn id="23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5000"/>
                            </p:stCondLst>
                            <p:childTnLst>
                              <p:par>
                                <p:cTn id="23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6000"/>
                            </p:stCondLst>
                            <p:childTnLst>
                              <p:par>
                                <p:cTn id="24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53" grpId="0" animBg="1"/>
      <p:bldP spid="54" grpId="0" animBg="1"/>
      <p:bldP spid="55" grpId="0" animBg="1"/>
      <p:bldP spid="56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273600"/>
            <a:ext cx="91800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700" b="1" dirty="0" smtClean="0">
                <a:solidFill>
                  <a:schemeClr val="accent3"/>
                </a:solidFill>
              </a:rPr>
              <a:t>Категорическое умозаключение контрадикторности</a:t>
            </a:r>
            <a:endParaRPr lang="ru-RU" sz="2700" b="1" dirty="0">
              <a:solidFill>
                <a:schemeClr val="accent3"/>
              </a:solidFill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/>
        </p:nvSpPr>
        <p:spPr bwMode="auto">
          <a:xfrm rot="2700000">
            <a:off x="2592387" y="3779838"/>
            <a:ext cx="3959225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контрадикторность</a:t>
            </a: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 rot="-2700000">
            <a:off x="2592388" y="3816350"/>
            <a:ext cx="3959225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контрадикторность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512000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512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54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580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0" y="2736000"/>
            <a:ext cx="2196000" cy="252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ни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>
                <a:solidFill>
                  <a:schemeClr val="accent3"/>
                </a:solidFill>
              </a:rPr>
              <a:t>ни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т. е. одно из них обязательно истинно, а другое обязательно ложно.</a:t>
            </a:r>
            <a:endParaRPr lang="ru-RU" sz="1600" dirty="0"/>
          </a:p>
        </p:txBody>
      </p:sp>
      <p:sp>
        <p:nvSpPr>
          <p:cNvPr id="22" name="TextBox 21"/>
          <p:cNvSpPr txBox="1"/>
          <p:nvPr/>
        </p:nvSpPr>
        <p:spPr>
          <a:xfrm>
            <a:off x="6948032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из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контрадикторных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суждений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и наоборот: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5" grpId="0"/>
      <p:bldP spid="16" grpId="0"/>
      <p:bldP spid="17" grpId="0"/>
      <p:bldP spid="18" grpId="0"/>
      <p:bldP spid="21" grpId="0"/>
      <p:bldP spid="2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Поскольку </a:t>
            </a:r>
            <a:r>
              <a:rPr lang="ru-RU" dirty="0">
                <a:solidFill>
                  <a:srgbClr val="FFFF00"/>
                </a:solidFill>
              </a:rPr>
              <a:t>контрадикторные</a:t>
            </a:r>
            <a:r>
              <a:rPr lang="ru-RU" dirty="0">
                <a:solidFill>
                  <a:schemeClr val="accent3"/>
                </a:solidFill>
              </a:rPr>
              <a:t> суждения не могут быть оба ни истинными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ни ложными, </a:t>
            </a:r>
            <a:r>
              <a:rPr lang="ru-RU" dirty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</a:t>
            </a:r>
            <a:r>
              <a:rPr lang="ru-RU" dirty="0" smtClean="0"/>
              <a:t>одного </a:t>
            </a:r>
            <a:r>
              <a:rPr lang="ru-RU" dirty="0">
                <a:solidFill>
                  <a:srgbClr val="00FFFF"/>
                </a:solidFill>
              </a:rPr>
              <a:t>следует</a:t>
            </a:r>
            <a:r>
              <a:rPr lang="ru-RU" dirty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</a:t>
            </a:r>
            <a:r>
              <a:rPr lang="ru-RU" dirty="0" smtClean="0"/>
              <a:t>другого,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и наоборот: из </a:t>
            </a:r>
            <a:r>
              <a:rPr lang="ru-RU" dirty="0">
                <a:solidFill>
                  <a:srgbClr val="FF66FF"/>
                </a:solidFill>
              </a:rPr>
              <a:t>ложности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00FF00"/>
                </a:solidFill>
              </a:rPr>
              <a:t>истинность</a:t>
            </a:r>
            <a:r>
              <a:rPr lang="ru-RU" dirty="0"/>
              <a:t> </a:t>
            </a:r>
            <a:r>
              <a:rPr lang="ru-RU" dirty="0" smtClean="0"/>
              <a:t>другого.</a:t>
            </a:r>
            <a:endParaRPr lang="ru-RU" dirty="0"/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95" grpId="0" animBg="1"/>
      <p:bldP spid="41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2" name="TextBox 4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2" name="TextBox 2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42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2" name="TextBox 2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1" name="TextBox 3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4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440000"/>
            <a:ext cx="8229600" cy="4968000"/>
          </a:xfrm>
        </p:spPr>
        <p:txBody>
          <a:bodyPr/>
          <a:lstStyle/>
          <a:p>
            <a:r>
              <a:rPr lang="ru-RU" sz="1800" b="1" dirty="0" smtClean="0">
                <a:solidFill>
                  <a:schemeClr val="bg1"/>
                </a:solidFill>
              </a:rPr>
              <a:t>Не следует думать, что </a:t>
            </a:r>
            <a:r>
              <a:rPr lang="ru-RU" sz="1800" b="1" dirty="0" smtClean="0">
                <a:solidFill>
                  <a:srgbClr val="00FFFF"/>
                </a:solidFill>
              </a:rPr>
              <a:t>правильность</a:t>
            </a:r>
            <a:r>
              <a:rPr lang="ru-RU" sz="1800" b="1" dirty="0" smtClean="0">
                <a:solidFill>
                  <a:schemeClr val="bg1"/>
                </a:solidFill>
              </a:rPr>
              <a:t> умозаключения определяется одной лишь </a:t>
            </a:r>
            <a:r>
              <a:rPr lang="ru-RU" sz="1800" b="1" dirty="0" smtClean="0">
                <a:solidFill>
                  <a:srgbClr val="FFFF00"/>
                </a:solidFill>
              </a:rPr>
              <a:t>корректностью</a:t>
            </a:r>
            <a:r>
              <a:rPr lang="ru-RU" sz="1800" b="1" dirty="0" smtClean="0">
                <a:solidFill>
                  <a:schemeClr val="bg1"/>
                </a:solidFill>
              </a:rPr>
              <a:t> или одной лишь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истинностью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вывода.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Разумеется, нельзя признать </a:t>
            </a:r>
            <a:r>
              <a:rPr lang="ru-RU" sz="1800" b="1" dirty="0" smtClean="0">
                <a:solidFill>
                  <a:srgbClr val="00FFFF"/>
                </a:solidFill>
              </a:rPr>
              <a:t>правильным</a:t>
            </a:r>
            <a:r>
              <a:rPr lang="ru-RU" sz="1800" b="1" dirty="0" smtClean="0">
                <a:solidFill>
                  <a:schemeClr val="bg1"/>
                </a:solidFill>
              </a:rPr>
              <a:t> умозаключение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br>
              <a:rPr lang="ru-RU" sz="1800" b="1" dirty="0" smtClean="0">
                <a:solidFill>
                  <a:srgbClr val="FF66FF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</a:t>
            </a:r>
            <a:r>
              <a:rPr lang="ru-RU" sz="1800" b="1" dirty="0" smtClean="0">
                <a:solidFill>
                  <a:srgbClr val="FF66FF"/>
                </a:solidFill>
              </a:rPr>
              <a:t>ложным выводом</a:t>
            </a:r>
            <a:r>
              <a:rPr lang="ru-RU" sz="1800" b="1" dirty="0" smtClean="0">
                <a:solidFill>
                  <a:schemeClr val="bg1"/>
                </a:solidFill>
              </a:rPr>
              <a:t>, даже если вывод </a:t>
            </a:r>
            <a:r>
              <a:rPr lang="ru-RU" sz="1800" b="1" dirty="0" smtClean="0">
                <a:solidFill>
                  <a:srgbClr val="FFFF00"/>
                </a:solidFill>
              </a:rPr>
              <a:t>корректен</a:t>
            </a:r>
            <a:r>
              <a:rPr lang="ru-RU" sz="1800" b="1" dirty="0" smtClean="0">
                <a:solidFill>
                  <a:schemeClr val="bg1"/>
                </a:solidFill>
              </a:rPr>
              <a:t>, т. е. следует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 посылок.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Нельзя признать </a:t>
            </a:r>
            <a:r>
              <a:rPr lang="ru-RU" sz="1800" b="1" dirty="0" smtClean="0">
                <a:solidFill>
                  <a:srgbClr val="00FFFF"/>
                </a:solidFill>
              </a:rPr>
              <a:t>правильным</a:t>
            </a:r>
            <a:r>
              <a:rPr lang="ru-RU" sz="1800" b="1" dirty="0" smtClean="0">
                <a:solidFill>
                  <a:schemeClr val="bg1"/>
                </a:solidFill>
              </a:rPr>
              <a:t> умозаключение даже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выводом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если вывод этот </a:t>
            </a:r>
            <a:r>
              <a:rPr lang="ru-RU" sz="1800" b="1" dirty="0" smtClean="0">
                <a:solidFill>
                  <a:srgbClr val="FF66FF"/>
                </a:solidFill>
              </a:rPr>
              <a:t>не следует из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Нельзя также признать </a:t>
            </a:r>
            <a:r>
              <a:rPr lang="ru-RU" sz="1800" b="1" dirty="0" smtClean="0">
                <a:solidFill>
                  <a:srgbClr val="00FFFF"/>
                </a:solidFill>
              </a:rPr>
              <a:t>правильным</a:t>
            </a:r>
            <a:r>
              <a:rPr lang="ru-RU" sz="1800" b="1" dirty="0" smtClean="0">
                <a:solidFill>
                  <a:schemeClr val="bg1"/>
                </a:solidFill>
              </a:rPr>
              <a:t> умозаключение с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выводом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если вывод этот </a:t>
            </a:r>
            <a:r>
              <a:rPr lang="ru-RU" sz="1800" b="1" dirty="0" smtClean="0">
                <a:solidFill>
                  <a:srgbClr val="FFFF00"/>
                </a:solidFill>
              </a:rPr>
              <a:t>корректно</a:t>
            </a:r>
            <a:r>
              <a:rPr lang="ru-RU" sz="1800" b="1" dirty="0" smtClean="0">
                <a:solidFill>
                  <a:schemeClr val="bg1"/>
                </a:solidFill>
              </a:rPr>
              <a:t> получен </a:t>
            </a:r>
            <a:r>
              <a:rPr lang="ru-RU" sz="1800" b="1" dirty="0" smtClean="0">
                <a:solidFill>
                  <a:srgbClr val="FF66FF"/>
                </a:solidFill>
              </a:rPr>
              <a:t>из ложных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Правильное 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должно удовлетворять следующим трём условиям:</a:t>
            </a:r>
          </a:p>
          <a:p>
            <a:pPr marL="1980000" lvl="3">
              <a:buFont typeface="Wingdings" pitchFamily="2" charset="2"/>
              <a:buChar char="§"/>
            </a:pPr>
            <a:r>
              <a:rPr lang="ru-RU" b="1" dirty="0" smtClean="0">
                <a:solidFill>
                  <a:schemeClr val="bg1"/>
                </a:solidFill>
              </a:rPr>
              <a:t>иметь </a:t>
            </a:r>
            <a:r>
              <a:rPr lang="ru-RU" b="1" dirty="0" smtClean="0">
                <a:solidFill>
                  <a:srgbClr val="00FF00"/>
                </a:solidFill>
              </a:rPr>
              <a:t>истинный вывод</a:t>
            </a:r>
            <a:r>
              <a:rPr lang="ru-RU" b="1" dirty="0" smtClean="0">
                <a:solidFill>
                  <a:schemeClr val="bg1"/>
                </a:solidFill>
              </a:rPr>
              <a:t>,</a:t>
            </a:r>
          </a:p>
          <a:p>
            <a:pPr marL="1980000" lvl="3">
              <a:buClr>
                <a:schemeClr val="bg1"/>
              </a:buClr>
              <a:buFont typeface="Wingdings" pitchFamily="2" charset="2"/>
              <a:buChar char="§"/>
            </a:pPr>
            <a:r>
              <a:rPr lang="ru-RU" b="1" dirty="0" smtClean="0">
                <a:solidFill>
                  <a:srgbClr val="00FF00"/>
                </a:solidFill>
              </a:rPr>
              <a:t>вытекающий</a:t>
            </a:r>
            <a:r>
              <a:rPr lang="ru-RU" b="1" dirty="0" smtClean="0">
                <a:solidFill>
                  <a:schemeClr val="bg1"/>
                </a:solidFill>
              </a:rPr>
              <a:t> (</a:t>
            </a:r>
            <a:r>
              <a:rPr lang="ru-RU" b="1" dirty="0" smtClean="0">
                <a:solidFill>
                  <a:srgbClr val="FFFF00"/>
                </a:solidFill>
              </a:rPr>
              <a:t>корректно</a:t>
            </a:r>
            <a:r>
              <a:rPr lang="ru-RU" b="1" dirty="0" smtClean="0">
                <a:solidFill>
                  <a:schemeClr val="bg1"/>
                </a:solidFill>
              </a:rPr>
              <a:t> полученный)</a:t>
            </a:r>
          </a:p>
          <a:p>
            <a:pPr marL="1980000" lvl="3">
              <a:buClr>
                <a:schemeClr val="bg1"/>
              </a:buClr>
              <a:buFont typeface="Wingdings" pitchFamily="2" charset="2"/>
              <a:buChar char="§"/>
            </a:pPr>
            <a:r>
              <a:rPr lang="ru-RU" b="1" dirty="0" smtClean="0">
                <a:solidFill>
                  <a:schemeClr val="bg1"/>
                </a:solidFill>
              </a:rPr>
              <a:t>из </a:t>
            </a:r>
            <a:r>
              <a:rPr lang="ru-RU" b="1" dirty="0" smtClean="0">
                <a:solidFill>
                  <a:srgbClr val="00FF00"/>
                </a:solidFill>
              </a:rPr>
              <a:t>истинных посылок</a:t>
            </a:r>
            <a:r>
              <a:rPr lang="ru-RU" b="1" dirty="0" smtClean="0">
                <a:solidFill>
                  <a:schemeClr val="bg1"/>
                </a:solidFill>
              </a:rPr>
              <a:t>.</a:t>
            </a:r>
          </a:p>
          <a:p>
            <a:endParaRPr lang="ru-RU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умозаключения</a:t>
            </a:r>
            <a:endParaRPr lang="ru-RU" sz="2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1" name="TextBox 3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5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13" name="TextBox 12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2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13" name="TextBox 12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2" name="TextBox 2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43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2" name="TextBox 2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1" name="TextBox 3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44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3" name="TextBox 3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1" name="TextBox 3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6" name="TextBox 45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умозаключения</a:t>
            </a:r>
            <a:endParaRPr lang="ru-RU" sz="2800" b="1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00000" y="5940000"/>
            <a:ext cx="5544000" cy="72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00FF00"/>
                </a:solidFill>
              </a:rPr>
              <a:t>Истинность </a:t>
            </a:r>
            <a:r>
              <a:rPr lang="ru-RU" dirty="0" smtClean="0">
                <a:solidFill>
                  <a:srgbClr val="00FFFF"/>
                </a:solidFill>
              </a:rPr>
              <a:t>посылок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00FF00"/>
                </a:solidFill>
              </a:rPr>
              <a:t>корректность </a:t>
            </a:r>
            <a:r>
              <a:rPr lang="ru-RU" dirty="0" smtClean="0">
                <a:solidFill>
                  <a:srgbClr val="00FFFF"/>
                </a:solidFill>
              </a:rPr>
              <a:t>вывода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solidFill>
                  <a:srgbClr val="FFFF00"/>
                </a:solidFill>
              </a:rPr>
              <a:t>гарантируют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 </a:t>
            </a:r>
            <a:r>
              <a:rPr lang="ru-RU" dirty="0" smtClean="0">
                <a:solidFill>
                  <a:srgbClr val="00FFFF"/>
                </a:solidFill>
              </a:rPr>
              <a:t>вывода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32000" y="2088000"/>
            <a:ext cx="4032000" cy="230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2000" dirty="0" smtClean="0">
                <a:solidFill>
                  <a:srgbClr val="00FFFF"/>
                </a:solidFill>
              </a:rPr>
              <a:t/>
            </a:r>
            <a:br>
              <a:rPr lang="ru-RU" sz="2000" dirty="0" smtClean="0">
                <a:solidFill>
                  <a:srgbClr val="00FFFF"/>
                </a:solidFill>
              </a:rPr>
            </a:br>
            <a:r>
              <a:rPr lang="ru-RU" dirty="0" smtClean="0"/>
              <a:t>есть построение такого суждения из материи других суждений, замена </a:t>
            </a:r>
            <a:br>
              <a:rPr lang="ru-RU" dirty="0" smtClean="0"/>
            </a:br>
            <a:r>
              <a:rPr lang="ru-RU" dirty="0" smtClean="0"/>
              <a:t>которого </a:t>
            </a:r>
            <a:r>
              <a:rPr lang="ru-RU" dirty="0" smtClean="0">
                <a:solidFill>
                  <a:srgbClr val="FF66FF"/>
                </a:solidFill>
              </a:rPr>
              <a:t>противоречащим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ему суждением приводит </a:t>
            </a:r>
            <a:br>
              <a:rPr lang="ru-RU" dirty="0" smtClean="0"/>
            </a:br>
            <a:r>
              <a:rPr lang="ru-RU" dirty="0" smtClean="0"/>
              <a:t>к </a:t>
            </a:r>
            <a:r>
              <a:rPr lang="ru-RU" dirty="0" smtClean="0">
                <a:solidFill>
                  <a:srgbClr val="FF66FF"/>
                </a:solidFill>
              </a:rPr>
              <a:t>противоречию</a:t>
            </a:r>
            <a:r>
              <a:rPr lang="ru-RU" dirty="0" smtClean="0"/>
              <a:t> с посылками.</a:t>
            </a:r>
            <a:endParaRPr lang="ru-RU" dirty="0"/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680000" y="2088000"/>
            <a:ext cx="4032000" cy="230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Правильное умозаключение </a:t>
            </a:r>
            <a:r>
              <a:rPr lang="ru-RU" dirty="0" smtClean="0">
                <a:cs typeface="Arial" charset="0"/>
              </a:rPr>
              <a:t/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cs typeface="Arial" charset="0"/>
              </a:rPr>
              <a:t>есть построение такого суждения из материи других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истинных</a:t>
            </a:r>
            <a:r>
              <a:rPr lang="ru-RU" dirty="0" smtClean="0">
                <a:cs typeface="Arial" charset="0"/>
              </a:rPr>
              <a:t> суждений, замена которого </a:t>
            </a:r>
            <a:r>
              <a:rPr lang="ru-RU" dirty="0" smtClean="0">
                <a:solidFill>
                  <a:srgbClr val="FF66FF"/>
                </a:solidFill>
                <a:cs typeface="Arial" charset="0"/>
              </a:rPr>
              <a:t>противоречащим</a:t>
            </a:r>
            <a:r>
              <a:rPr lang="ru-RU" dirty="0" smtClean="0">
                <a:cs typeface="Arial" charset="0"/>
              </a:rPr>
              <a:t>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cs typeface="Arial" charset="0"/>
              </a:rPr>
              <a:t>ему суждением приводит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cs typeface="Arial" charset="0"/>
              </a:rPr>
              <a:t>к </a:t>
            </a:r>
            <a:r>
              <a:rPr lang="ru-RU" dirty="0" smtClean="0">
                <a:solidFill>
                  <a:srgbClr val="FF66FF"/>
                </a:solidFill>
                <a:cs typeface="Arial" charset="0"/>
              </a:rPr>
              <a:t>противоречию</a:t>
            </a:r>
            <a:r>
              <a:rPr lang="ru-RU" dirty="0" smtClean="0">
                <a:cs typeface="Arial" charset="0"/>
              </a:rPr>
              <a:t> с посылками.</a:t>
            </a:r>
            <a:endParaRPr lang="ru-RU" sz="1600" dirty="0"/>
          </a:p>
        </p:txBody>
      </p:sp>
      <p:sp>
        <p:nvSpPr>
          <p:cNvPr id="8" name="TextBox 7"/>
          <p:cNvSpPr txBox="1"/>
          <p:nvPr/>
        </p:nvSpPr>
        <p:spPr>
          <a:xfrm>
            <a:off x="1800000" y="1224000"/>
            <a:ext cx="5544000" cy="75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/>
              <a:t>Следует различать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корректные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00FFFF"/>
                </a:solidFill>
              </a:rPr>
              <a:t>правильные</a:t>
            </a:r>
            <a:r>
              <a:rPr lang="ru-RU" dirty="0" smtClean="0"/>
              <a:t> умозаключения.</a:t>
            </a:r>
            <a:endParaRPr lang="ru-RU" dirty="0"/>
          </a:p>
        </p:txBody>
      </p:sp>
      <p:sp>
        <p:nvSpPr>
          <p:cNvPr id="9" name="TextBox 8"/>
          <p:cNvSpPr txBox="1"/>
          <p:nvPr/>
        </p:nvSpPr>
        <p:spPr>
          <a:xfrm>
            <a:off x="4680000" y="4608000"/>
            <a:ext cx="4032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66FF"/>
                </a:solidFill>
              </a:rPr>
              <a:t>Неправильность</a:t>
            </a:r>
            <a:r>
              <a:rPr lang="ru-RU" dirty="0" smtClean="0"/>
              <a:t> умозаключения обусловлена </a:t>
            </a:r>
            <a:br>
              <a:rPr lang="ru-RU" dirty="0" smtClean="0"/>
            </a:br>
            <a:r>
              <a:rPr lang="ru-RU" dirty="0" smtClean="0">
                <a:solidFill>
                  <a:srgbClr val="FF66FF"/>
                </a:solidFill>
              </a:rPr>
              <a:t>ложностью</a:t>
            </a:r>
            <a:r>
              <a:rPr lang="ru-RU" dirty="0" smtClean="0"/>
              <a:t> посылок </a:t>
            </a:r>
            <a:br>
              <a:rPr lang="ru-RU" dirty="0" smtClean="0"/>
            </a:br>
            <a:r>
              <a:rPr lang="ru-RU" dirty="0" smtClean="0"/>
              <a:t>или </a:t>
            </a:r>
            <a:r>
              <a:rPr lang="ru-RU" dirty="0" smtClean="0">
                <a:solidFill>
                  <a:srgbClr val="FF66FF"/>
                </a:solidFill>
              </a:rPr>
              <a:t>некорректностью </a:t>
            </a:r>
            <a:r>
              <a:rPr lang="ru-RU" dirty="0" smtClean="0"/>
              <a:t>вывода.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432000" y="4608000"/>
            <a:ext cx="4032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66FF"/>
                </a:solidFill>
              </a:rPr>
              <a:t>Некорректность</a:t>
            </a:r>
            <a:r>
              <a:rPr lang="ru-RU" dirty="0" smtClean="0"/>
              <a:t> умозаключения обусловлена </a:t>
            </a:r>
            <a:r>
              <a:rPr lang="ru-RU" dirty="0" smtClean="0">
                <a:solidFill>
                  <a:srgbClr val="FF66FF"/>
                </a:solidFill>
              </a:rPr>
              <a:t>нарушением правил</a:t>
            </a:r>
            <a:r>
              <a:rPr lang="ru-RU" dirty="0" smtClean="0"/>
              <a:t> логического вывода.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6" grpId="0" animBg="1"/>
      <p:bldP spid="7" grpId="0" animBg="1"/>
      <p:bldP spid="8" grpId="0"/>
      <p:bldP spid="9" grpId="0" animBg="1"/>
      <p:bldP spid="1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2910" y="2571744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500"/>
                            </p:stCondLst>
                            <p:childTnLst>
                              <p:par>
                                <p:cTn id="8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4500"/>
                            </p:stCondLst>
                            <p:childTnLst>
                              <p:par>
                                <p:cTn id="8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500"/>
                            </p:stCondLst>
                            <p:childTnLst>
                              <p:par>
                                <p:cTn id="10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4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3000"/>
                            </p:stCondLst>
                            <p:childTnLst>
                              <p:par>
                                <p:cTn id="12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5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500"/>
                            </p:stCondLst>
                            <p:childTnLst>
                              <p:par>
                                <p:cTn id="137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0"/>
                            </p:stCondLst>
                            <p:childTnLst>
                              <p:par>
                                <p:cTn id="14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6000"/>
                            </p:stCondLst>
                            <p:childTnLst>
                              <p:par>
                                <p:cTn id="14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6500"/>
                            </p:stCondLst>
                            <p:childTnLst>
                              <p:par>
                                <p:cTn id="15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000"/>
                            </p:stCondLst>
                            <p:childTnLst>
                              <p:par>
                                <p:cTn id="16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2000"/>
                            </p:stCondLst>
                            <p:childTnLst>
                              <p:par>
                                <p:cTn id="17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3000"/>
                            </p:stCondLst>
                            <p:childTnLst>
                              <p:par>
                                <p:cTn id="17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500"/>
                            </p:stCondLst>
                            <p:childTnLst>
                              <p:par>
                                <p:cTn id="18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4500"/>
                            </p:stCondLst>
                            <p:childTnLst>
                              <p:par>
                                <p:cTn id="18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5000"/>
                            </p:stCondLst>
                            <p:childTnLst>
                              <p:par>
                                <p:cTn id="19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6000"/>
                            </p:stCondLst>
                            <p:childTnLst>
                              <p:par>
                                <p:cTn id="19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6500"/>
                            </p:stCondLst>
                            <p:childTnLst>
                              <p:par>
                                <p:cTn id="20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4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3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5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9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500"/>
                            </p:stCondLst>
                            <p:childTnLst>
                              <p:par>
                                <p:cTn id="9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1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4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8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000"/>
                            </p:stCondLst>
                            <p:childTnLst>
                              <p:par>
                                <p:cTn id="12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3500"/>
                            </p:stCondLst>
                            <p:childTnLst>
                              <p:par>
                                <p:cTn id="1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9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45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0"/>
                            </p:stCondLst>
                            <p:childTnLst>
                              <p:par>
                                <p:cTn id="1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8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6000"/>
                            </p:stCondLst>
                            <p:childTnLst>
                              <p:par>
                                <p:cTn id="1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6500"/>
                            </p:stCondLst>
                            <p:childTnLst>
                              <p:par>
                                <p:cTn id="1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3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2000"/>
                            </p:stCondLst>
                            <p:childTnLst>
                              <p:par>
                                <p:cTn id="1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3000"/>
                            </p:stCondLst>
                            <p:childTnLst>
                              <p:par>
                                <p:cTn id="1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3500"/>
                            </p:stCondLst>
                            <p:childTnLst>
                              <p:par>
                                <p:cTn id="1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4500"/>
                            </p:stCondLst>
                            <p:childTnLst>
                              <p:par>
                                <p:cTn id="1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000"/>
                            </p:stCondLst>
                            <p:childTnLst>
                              <p:par>
                                <p:cTn id="1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6000"/>
                            </p:stCondLst>
                            <p:childTnLst>
                              <p:par>
                                <p:cTn id="18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6500"/>
                            </p:stCondLst>
                            <p:childTnLst>
                              <p:par>
                                <p:cTn id="19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273600"/>
            <a:ext cx="91440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Категорическое умозаключение контрарности</a:t>
            </a:r>
            <a:endParaRPr lang="ru-RU" sz="2400" b="1" dirty="0">
              <a:solidFill>
                <a:schemeClr val="accent3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3311525" y="2087563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512000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512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54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54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6948032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из </a:t>
            </a:r>
            <a:r>
              <a:rPr lang="ru-RU" sz="1600" dirty="0" smtClean="0">
                <a:solidFill>
                  <a:srgbClr val="FFFF00"/>
                </a:solidFill>
              </a:rPr>
              <a:t>контрарных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суждений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но 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может быть 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5" grpId="0"/>
      <p:bldP spid="16" grpId="0"/>
      <p:bldP spid="17" grpId="0"/>
      <p:bldP spid="18" grpId="0"/>
      <p:bldP spid="3" grpId="0" animBg="1"/>
      <p:bldP spid="4" grpId="0" animBg="1"/>
      <p:bldP spid="6" grpId="0" animBg="1"/>
      <p:bldP spid="5" grpId="0" animBg="1"/>
      <p:bldP spid="19" grpId="0"/>
      <p:bldP spid="20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26280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4032000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4032000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2772000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</a:t>
            </a:r>
            <a:r>
              <a:rPr lang="ru-RU" sz="1600" dirty="0">
                <a:solidFill>
                  <a:srgbClr val="0000FF"/>
                </a:solidFill>
              </a:rPr>
              <a:t>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5076000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2772000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5076000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295200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3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2" grpId="0" animBg="1"/>
      <p:bldP spid="22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26280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4032000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4032000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2772000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5076000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2772000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5076000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295200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14" name="TextBox 13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26280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4032000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4032000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2772000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</a:t>
            </a:r>
            <a:r>
              <a:rPr lang="ru-RU" sz="1600" dirty="0">
                <a:solidFill>
                  <a:srgbClr val="0000FF"/>
                </a:solidFill>
              </a:rPr>
              <a:t>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5076000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2772000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5076000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295200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26280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403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403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277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5076000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277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5076000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295200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43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5" name="TextBox 24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23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26280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4032000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4032000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2772000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5076000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2772000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5076000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295200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26280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403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403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277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5076000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277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5076000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295200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5" name="TextBox 24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rgbClr val="FF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7" name="TextBox 16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5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8" name="TextBox 17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FF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логических отношений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br>
              <a:rPr lang="ru-RU" sz="1800" b="1" dirty="0" smtClean="0">
                <a:solidFill>
                  <a:srgbClr val="00FF00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 подразделяются 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дедуктивные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общего к частному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частного к общему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существенным образом 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600" b="1" dirty="0" smtClean="0">
                <a:solidFill>
                  <a:schemeClr val="bg1"/>
                </a:solidFill>
              </a:rPr>
              <a:t>) выводы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можно получить лишь путём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дедукции</a:t>
            </a:r>
            <a:r>
              <a:rPr lang="ru-RU" sz="1600" b="1" dirty="0" smtClean="0">
                <a:solidFill>
                  <a:schemeClr val="bg1"/>
                </a:solidFill>
              </a:rPr>
              <a:t>, тогда как </a:t>
            </a:r>
            <a:r>
              <a:rPr lang="ru-RU" sz="16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b="1" dirty="0" smtClean="0">
                <a:solidFill>
                  <a:schemeClr val="bg1"/>
                </a:solidFill>
              </a:rPr>
              <a:t> выводы лишь </a:t>
            </a:r>
            <a:r>
              <a:rPr lang="ru-RU" sz="1600" b="1" dirty="0" smtClean="0">
                <a:solidFill>
                  <a:srgbClr val="FF9900"/>
                </a:solidFill>
              </a:rPr>
              <a:t>предположительны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32000" y="274638"/>
            <a:ext cx="8280000" cy="792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Дедуктивные и индуктивные умозаключения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0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0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2" name="TextBox 31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55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1" name="TextBox 30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3" name="TextBox 52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46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4" name="TextBox 5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TextBox 49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TextBox 98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6" name="TextBox 95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56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4" name="TextBox 5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4" name="TextBox 93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1275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33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55988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38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085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0" name="Овал 19"/>
          <p:cNvSpPr/>
          <p:nvPr/>
        </p:nvSpPr>
        <p:spPr bwMode="auto">
          <a:xfrm>
            <a:off x="2214546" y="2000240"/>
            <a:ext cx="45719" cy="71438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800" decel="100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500"/>
                            </p:stCondLst>
                            <p:childTnLst>
                              <p:par>
                                <p:cTn id="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500"/>
                            </p:stCondLst>
                            <p:childTnLst>
                              <p:par>
                                <p:cTn id="8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000"/>
                            </p:stCondLst>
                            <p:childTnLst>
                              <p:par>
                                <p:cTn id="9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7" grpId="0" animBg="1"/>
      <p:bldP spid="82" grpId="0" animBg="1"/>
      <p:bldP spid="83" grpId="0" animBg="1"/>
      <p:bldP spid="95" grpId="0" animBg="1"/>
      <p:bldP spid="40" grpId="0" animBg="1"/>
      <p:bldP spid="32" grpId="0" animBg="1"/>
      <p:bldP spid="33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1275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33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55988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38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085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0" name="TextBox 19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0"/>
                            </p:stCondLst>
                            <p:childTnLst>
                              <p:par>
                                <p:cTn id="6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5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7" grpId="0" animBg="1"/>
      <p:bldP spid="67" grpId="1" animBg="1"/>
      <p:bldP spid="82" grpId="0" animBg="1"/>
      <p:bldP spid="83" grpId="0" animBg="1"/>
      <p:bldP spid="40" grpId="0" animBg="1"/>
      <p:bldP spid="40" grpId="1" animBg="1"/>
      <p:bldP spid="44" grpId="0" animBg="1"/>
      <p:bldP spid="44" grpId="1" animBg="1"/>
      <p:bldP spid="45" grpId="0" animBg="1"/>
      <p:bldP spid="45" grpId="1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1275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33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55988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51275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0033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55988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64587" y="3167900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38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085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038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085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632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4" name="TextBox 33"/>
          <p:cNvSpPr txBox="1"/>
          <p:nvPr/>
        </p:nvSpPr>
        <p:spPr>
          <a:xfrm>
            <a:off x="464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000"/>
                            </p:stCondLst>
                            <p:childTnLst>
                              <p:par>
                                <p:cTn id="5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87" grpId="0" animBg="1"/>
      <p:bldP spid="91" grpId="0" animBg="1"/>
      <p:bldP spid="92" grpId="0" animBg="1"/>
      <p:bldP spid="93" grpId="0" animBg="1"/>
      <p:bldP spid="41" grpId="0" animBg="1"/>
      <p:bldP spid="34" grpId="0" animBg="1"/>
      <p:bldP spid="35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1275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33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55988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51275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0033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55988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64587" y="3167900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38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085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038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085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632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6" name="TextBox 45"/>
          <p:cNvSpPr txBox="1"/>
          <p:nvPr/>
        </p:nvSpPr>
        <p:spPr>
          <a:xfrm>
            <a:off x="464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588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8" name="TextBox 37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5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6" grpId="1" animBg="1"/>
      <p:bldP spid="87" grpId="0" animBg="1"/>
      <p:bldP spid="91" grpId="0" animBg="1"/>
      <p:bldP spid="92" grpId="0" animBg="1"/>
      <p:bldP spid="93" grpId="0" animBg="1"/>
      <p:bldP spid="41" grpId="0" animBg="1"/>
      <p:bldP spid="41" grpId="1" animBg="1"/>
      <p:bldP spid="46" grpId="0" animBg="1"/>
      <p:bldP spid="46" grpId="1" animBg="1"/>
      <p:bldP spid="47" grpId="0" animBg="1"/>
      <p:bldP spid="47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70" name="Text Box 6"/>
          <p:cNvSpPr txBox="1">
            <a:spLocks noChangeArrowheads="1"/>
          </p:cNvSpPr>
          <p:nvPr/>
        </p:nvSpPr>
        <p:spPr bwMode="auto">
          <a:xfrm>
            <a:off x="360000" y="1440000"/>
            <a:ext cx="4104000" cy="216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b="1" dirty="0" smtClean="0">
                <a:solidFill>
                  <a:srgbClr val="FFFF00"/>
                </a:solidFill>
              </a:rPr>
              <a:t>Дедукция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(</a:t>
            </a:r>
            <a:r>
              <a:rPr lang="ru-RU" b="1" i="1" dirty="0">
                <a:solidFill>
                  <a:schemeClr val="bg1"/>
                </a:solidFill>
              </a:rPr>
              <a:t>лат</a:t>
            </a:r>
            <a:r>
              <a:rPr lang="ru-RU" b="1" dirty="0">
                <a:solidFill>
                  <a:schemeClr val="bg1"/>
                </a:solidFill>
              </a:rPr>
              <a:t>., </a:t>
            </a:r>
            <a:r>
              <a:rPr lang="en-US" b="1" dirty="0">
                <a:solidFill>
                  <a:srgbClr val="00FF00"/>
                </a:solidFill>
              </a:rPr>
              <a:t>deductio</a:t>
            </a:r>
            <a:r>
              <a:rPr lang="ru-RU" b="1" dirty="0"/>
              <a:t>,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ru-RU" b="1" dirty="0">
                <a:solidFill>
                  <a:schemeClr val="bg1"/>
                </a:solidFill>
              </a:rPr>
              <a:t>выведение) </a:t>
            </a:r>
            <a:r>
              <a:rPr lang="ru-RU" b="1" dirty="0" smtClean="0">
                <a:solidFill>
                  <a:schemeClr val="bg1"/>
                </a:solidFill>
              </a:rPr>
              <a:t>–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процесс логического </a:t>
            </a:r>
            <a:r>
              <a:rPr lang="ru-RU" b="1" dirty="0">
                <a:solidFill>
                  <a:srgbClr val="00FFFF"/>
                </a:solidFill>
              </a:rPr>
              <a:t>вывода</a:t>
            </a:r>
            <a:r>
              <a:rPr lang="ru-RU" b="1" dirty="0" smtClean="0"/>
              <a:t>,</a:t>
            </a:r>
            <a:r>
              <a:rPr lang="ru-RU" b="1" dirty="0" smtClean="0">
                <a:solidFill>
                  <a:srgbClr val="00FFFF"/>
                </a:solidFill>
              </a:rPr>
              <a:t>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т</a:t>
            </a:r>
            <a:r>
              <a:rPr lang="ru-RU" b="1" dirty="0" smtClean="0">
                <a:solidFill>
                  <a:schemeClr val="bg1"/>
                </a:solidFill>
              </a:rPr>
              <a:t>. е</a:t>
            </a:r>
            <a:r>
              <a:rPr lang="ru-RU" b="1" dirty="0">
                <a:solidFill>
                  <a:schemeClr val="bg1"/>
                </a:solidFill>
              </a:rPr>
              <a:t>. перехода по тем или </a:t>
            </a:r>
            <a:r>
              <a:rPr lang="ru-RU" b="1" dirty="0" smtClean="0">
                <a:solidFill>
                  <a:schemeClr val="bg1"/>
                </a:solidFill>
              </a:rPr>
              <a:t>иным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правилам логики, от </a:t>
            </a:r>
            <a:r>
              <a:rPr lang="ru-RU" b="1" dirty="0" smtClean="0">
                <a:solidFill>
                  <a:schemeClr val="bg1"/>
                </a:solidFill>
              </a:rPr>
              <a:t>некоторых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данных положений (посылок</a:t>
            </a:r>
            <a:r>
              <a:rPr lang="ru-RU" b="1" dirty="0" smtClean="0">
                <a:solidFill>
                  <a:schemeClr val="bg1"/>
                </a:solidFill>
              </a:rPr>
              <a:t>)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к их следствиям (заключениям).</a:t>
            </a:r>
          </a:p>
        </p:txBody>
      </p:sp>
      <p:sp>
        <p:nvSpPr>
          <p:cNvPr id="36871" name="Text Box 7"/>
          <p:cNvSpPr txBox="1">
            <a:spLocks noChangeArrowheads="1"/>
          </p:cNvSpPr>
          <p:nvPr/>
        </p:nvSpPr>
        <p:spPr bwMode="auto">
          <a:xfrm>
            <a:off x="360000" y="3600000"/>
            <a:ext cx="4104000" cy="2088000"/>
          </a:xfrm>
          <a:prstGeom prst="rect">
            <a:avLst/>
          </a:prstGeom>
          <a:noFill/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b="1" dirty="0" smtClean="0">
                <a:solidFill>
                  <a:srgbClr val="FFFF00"/>
                </a:solidFill>
              </a:rPr>
              <a:t>Дедуктивное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r>
              <a:rPr lang="ru-RU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1) представляет собой переход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rgbClr val="00FFFF"/>
                </a:solidFill>
              </a:rPr>
              <a:t>от </a:t>
            </a:r>
            <a:r>
              <a:rPr lang="ru-RU" b="1" dirty="0">
                <a:solidFill>
                  <a:srgbClr val="00FFFF"/>
                </a:solidFill>
              </a:rPr>
              <a:t>общего к </a:t>
            </a:r>
            <a:r>
              <a:rPr lang="ru-RU" b="1" dirty="0" smtClean="0">
                <a:solidFill>
                  <a:srgbClr val="00FFFF"/>
                </a:solidFill>
              </a:rPr>
              <a:t>частному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ru-RU" b="1" dirty="0" smtClean="0">
                <a:solidFill>
                  <a:schemeClr val="bg1"/>
                </a:solidFill>
              </a:rPr>
              <a:t>2) на основе логического отношения </a:t>
            </a:r>
            <a:r>
              <a:rPr lang="ru-RU" b="1" dirty="0" smtClean="0">
                <a:solidFill>
                  <a:srgbClr val="00FFFF"/>
                </a:solidFill>
              </a:rPr>
              <a:t>подчинения</a:t>
            </a:r>
            <a:r>
              <a:rPr lang="ru-RU" b="1" dirty="0" smtClean="0">
                <a:solidFill>
                  <a:schemeClr val="bg1"/>
                </a:solidFill>
              </a:rPr>
              <a:t> и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3) даёт логически безупречный </a:t>
            </a:r>
            <a:r>
              <a:rPr lang="ru-RU" b="1" dirty="0" smtClean="0">
                <a:solidFill>
                  <a:srgbClr val="00FFFF"/>
                </a:solidFill>
              </a:rPr>
              <a:t>необходимый</a:t>
            </a:r>
            <a:r>
              <a:rPr lang="ru-RU" b="1" dirty="0" smtClean="0">
                <a:solidFill>
                  <a:schemeClr val="bg1"/>
                </a:solidFill>
              </a:rPr>
              <a:t> вывод.</a:t>
            </a:r>
            <a:endParaRPr lang="ru-RU" b="1" dirty="0">
              <a:solidFill>
                <a:schemeClr val="bg1"/>
              </a:solidFill>
            </a:endParaRPr>
          </a:p>
        </p:txBody>
      </p:sp>
      <p:sp>
        <p:nvSpPr>
          <p:cNvPr id="36872" name="Text Box 8"/>
          <p:cNvSpPr txBox="1">
            <a:spLocks noChangeArrowheads="1"/>
          </p:cNvSpPr>
          <p:nvPr/>
        </p:nvSpPr>
        <p:spPr bwMode="auto">
          <a:xfrm>
            <a:off x="4716000" y="1440000"/>
            <a:ext cx="4104000" cy="216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b="1" dirty="0" smtClean="0">
                <a:solidFill>
                  <a:srgbClr val="FFFF00"/>
                </a:solidFill>
              </a:rPr>
              <a:t>Индукция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(</a:t>
            </a:r>
            <a:r>
              <a:rPr lang="ru-RU" b="1" i="1" dirty="0">
                <a:solidFill>
                  <a:schemeClr val="bg1"/>
                </a:solidFill>
              </a:rPr>
              <a:t>лат</a:t>
            </a:r>
            <a:r>
              <a:rPr lang="ru-RU" b="1" dirty="0">
                <a:solidFill>
                  <a:schemeClr val="bg1"/>
                </a:solidFill>
              </a:rPr>
              <a:t>., </a:t>
            </a:r>
            <a:r>
              <a:rPr lang="en-US" b="1" dirty="0">
                <a:solidFill>
                  <a:srgbClr val="00FF00"/>
                </a:solidFill>
              </a:rPr>
              <a:t>inductio</a:t>
            </a:r>
            <a:r>
              <a:rPr lang="ru-RU" b="1" dirty="0"/>
              <a:t>,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ru-RU" b="1" dirty="0">
                <a:solidFill>
                  <a:schemeClr val="bg1"/>
                </a:solidFill>
              </a:rPr>
              <a:t>наведение) </a:t>
            </a:r>
            <a:r>
              <a:rPr lang="ru-RU" b="1" dirty="0" smtClean="0">
                <a:solidFill>
                  <a:schemeClr val="bg1"/>
                </a:solidFill>
              </a:rPr>
              <a:t>–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форма мышления, </a:t>
            </a:r>
            <a:r>
              <a:rPr lang="ru-RU" b="1" dirty="0" smtClean="0">
                <a:solidFill>
                  <a:schemeClr val="bg1"/>
                </a:solidFill>
              </a:rPr>
              <a:t>посредством которой мысль </a:t>
            </a:r>
            <a:r>
              <a:rPr lang="ru-RU" b="1" dirty="0" smtClean="0">
                <a:solidFill>
                  <a:srgbClr val="00FFFF"/>
                </a:solidFill>
              </a:rPr>
              <a:t>наводится</a:t>
            </a:r>
            <a:r>
              <a:rPr lang="ru-RU" dirty="0" smtClean="0"/>
              <a:t> – путём сопоставления </a:t>
            </a:r>
            <a:r>
              <a:rPr lang="ru-RU" dirty="0" smtClean="0">
                <a:solidFill>
                  <a:srgbClr val="FF9966"/>
                </a:solidFill>
              </a:rPr>
              <a:t>единичных</a:t>
            </a:r>
            <a:r>
              <a:rPr lang="ru-RU" dirty="0" smtClean="0"/>
              <a:t> фактов – </a:t>
            </a:r>
            <a:r>
              <a:rPr lang="ru-RU" b="1" dirty="0" smtClean="0">
                <a:solidFill>
                  <a:schemeClr val="bg1"/>
                </a:solidFill>
              </a:rPr>
              <a:t>на </a:t>
            </a:r>
            <a:r>
              <a:rPr lang="ru-RU" b="1" dirty="0" smtClean="0">
                <a:solidFill>
                  <a:srgbClr val="FF9966"/>
                </a:solidFill>
              </a:rPr>
              <a:t>обобщающее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их утверждение.</a:t>
            </a:r>
            <a:endParaRPr lang="ru-RU" b="1" dirty="0">
              <a:solidFill>
                <a:schemeClr val="bg1"/>
              </a:solidFill>
            </a:endParaRPr>
          </a:p>
        </p:txBody>
      </p:sp>
      <p:sp>
        <p:nvSpPr>
          <p:cNvPr id="36873" name="Text Box 9"/>
          <p:cNvSpPr txBox="1">
            <a:spLocks noChangeArrowheads="1"/>
          </p:cNvSpPr>
          <p:nvPr/>
        </p:nvSpPr>
        <p:spPr bwMode="auto">
          <a:xfrm>
            <a:off x="4716000" y="3600000"/>
            <a:ext cx="4104000" cy="2088000"/>
          </a:xfrm>
          <a:prstGeom prst="rect">
            <a:avLst/>
          </a:prstGeom>
          <a:noFill/>
          <a:ln w="9525" cmpd="sng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b="1" dirty="0" smtClean="0">
                <a:solidFill>
                  <a:srgbClr val="FFFF00"/>
                </a:solidFill>
              </a:rPr>
              <a:t>Индуктивное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r>
              <a:rPr lang="ru-RU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1) представляет собой переход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rgbClr val="00FFFF"/>
                </a:solidFill>
              </a:rPr>
              <a:t>от </a:t>
            </a:r>
            <a:r>
              <a:rPr lang="ru-RU" b="1" dirty="0">
                <a:solidFill>
                  <a:srgbClr val="00FFFF"/>
                </a:solidFill>
              </a:rPr>
              <a:t>частного к </a:t>
            </a:r>
            <a:r>
              <a:rPr lang="ru-RU" b="1" dirty="0" smtClean="0">
                <a:solidFill>
                  <a:srgbClr val="00FFFF"/>
                </a:solidFill>
              </a:rPr>
              <a:t>общему</a:t>
            </a:r>
            <a:r>
              <a:rPr lang="ru-RU" b="1" dirty="0" smtClean="0"/>
              <a:t>, </a:t>
            </a:r>
            <a:r>
              <a:rPr lang="ru-RU" b="1" dirty="0" smtClean="0">
                <a:solidFill>
                  <a:srgbClr val="00FFFF"/>
                </a:solidFill>
              </a:rPr>
              <a:t/>
            </a:r>
            <a:br>
              <a:rPr lang="ru-RU" b="1" dirty="0" smtClean="0">
                <a:solidFill>
                  <a:srgbClr val="00FFFF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2) игнорирующий </a:t>
            </a:r>
            <a:r>
              <a:rPr lang="ru-RU" b="1" dirty="0" smtClean="0">
                <a:solidFill>
                  <a:srgbClr val="00FFFF"/>
                </a:solidFill>
              </a:rPr>
              <a:t>закон достаточного основания</a:t>
            </a:r>
            <a:r>
              <a:rPr lang="ru-RU" b="1" dirty="0" smtClean="0"/>
              <a:t>,</a:t>
            </a:r>
            <a:r>
              <a:rPr lang="ru-RU" b="1" dirty="0" smtClean="0">
                <a:solidFill>
                  <a:srgbClr val="00FFFF"/>
                </a:solidFill>
              </a:rPr>
              <a:t> </a:t>
            </a:r>
            <a:r>
              <a:rPr lang="ru-RU" b="1" dirty="0" smtClean="0">
                <a:solidFill>
                  <a:schemeClr val="bg1"/>
                </a:solidFill>
              </a:rPr>
              <a:t>и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3) даёт (исключая тривиальные случаи) лишь </a:t>
            </a:r>
            <a:r>
              <a:rPr lang="ru-RU" b="1" dirty="0" smtClean="0">
                <a:solidFill>
                  <a:srgbClr val="00FFFF"/>
                </a:solidFill>
              </a:rPr>
              <a:t>вероятный</a:t>
            </a:r>
            <a:r>
              <a:rPr lang="ru-RU" b="1" dirty="0" smtClean="0">
                <a:solidFill>
                  <a:schemeClr val="bg1"/>
                </a:solidFill>
              </a:rPr>
              <a:t> вывод.</a:t>
            </a:r>
            <a:endParaRPr lang="ru-RU" b="1" dirty="0">
              <a:solidFill>
                <a:schemeClr val="bg1"/>
              </a:solidFill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432000" y="274638"/>
            <a:ext cx="8280000" cy="792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 </a:t>
            </a:r>
            <a:r>
              <a:rPr lang="ru-RU" sz="2800" b="1" dirty="0" smtClean="0">
                <a:solidFill>
                  <a:schemeClr val="bg1"/>
                </a:solidFill>
              </a:rPr>
              <a:t>Дедуктивные и индуктивные умозаключения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60000" y="5832000"/>
            <a:ext cx="8424000" cy="79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b="1" dirty="0" smtClean="0">
                <a:solidFill>
                  <a:schemeClr val="bg1"/>
                </a:solidFill>
              </a:rPr>
              <a:t>Поскольку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rgbClr val="00FF00"/>
                </a:solidFill>
              </a:rPr>
              <a:t>,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дедукция</a:t>
            </a:r>
            <a:r>
              <a:rPr lang="ru-RU" sz="1600" b="1" dirty="0" smtClean="0">
                <a:solidFill>
                  <a:schemeClr val="bg1"/>
                </a:solidFill>
              </a:rPr>
              <a:t> есть единственная форма умозаключения, позволяющая </a:t>
            </a:r>
            <a:r>
              <a:rPr lang="ru-RU" sz="1600" dirty="0" smtClean="0"/>
              <a:t>получить </a:t>
            </a:r>
            <a:r>
              <a:rPr lang="ru-RU" sz="1600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необходимые</a:t>
            </a:r>
            <a:r>
              <a:rPr lang="ru-RU" sz="1600" dirty="0" smtClean="0"/>
              <a:t> выводы; </a:t>
            </a:r>
            <a:r>
              <a:rPr lang="ru-RU" sz="1600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dirty="0" smtClean="0"/>
              <a:t> выводы суть лишь более или менее </a:t>
            </a:r>
            <a:r>
              <a:rPr lang="ru-RU" sz="1600" dirty="0" smtClean="0">
                <a:solidFill>
                  <a:srgbClr val="00FFFF"/>
                </a:solidFill>
              </a:rPr>
              <a:t>вероятные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предположения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6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8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70" grpId="0" animBg="1"/>
      <p:bldP spid="36871" grpId="0" animBg="1"/>
      <p:bldP spid="36872" grpId="0" animBg="1"/>
      <p:bldP spid="36873" grpId="0" animBg="1"/>
      <p:bldP spid="7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что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60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64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112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716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328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800" decel="100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500"/>
                            </p:stCondLst>
                            <p:childTnLst>
                              <p:par>
                                <p:cTn id="80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500"/>
                            </p:stCondLst>
                            <p:childTnLst>
                              <p:par>
                                <p:cTn id="8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7" grpId="0" animBg="1"/>
      <p:bldP spid="82" grpId="0" animBg="1"/>
      <p:bldP spid="83" grpId="0" animBg="1"/>
      <p:bldP spid="40" grpId="0" animBg="1"/>
      <p:bldP spid="32" grpId="0" animBg="1"/>
      <p:bldP spid="33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что</a:t>
            </a: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60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64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112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716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92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500"/>
                            </p:stCondLst>
                            <p:childTnLst>
                              <p:par>
                                <p:cTn id="4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500"/>
                            </p:stCondLst>
                            <p:childTnLst>
                              <p:par>
                                <p:cTn id="4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0"/>
                            </p:stCondLst>
                            <p:childTnLst>
                              <p:par>
                                <p:cTn id="5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500"/>
                            </p:stCondLst>
                            <p:childTnLst>
                              <p:par>
                                <p:cTn id="8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500"/>
                            </p:stCondLst>
                            <p:childTnLst>
                              <p:par>
                                <p:cTn id="85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7" grpId="0" animBg="1"/>
      <p:bldP spid="67" grpId="1" animBg="1"/>
      <p:bldP spid="82" grpId="0" animBg="1"/>
      <p:bldP spid="83" grpId="0" animBg="1"/>
      <p:bldP spid="40" grpId="0" animBg="1"/>
      <p:bldP spid="40" grpId="1" animBg="1"/>
      <p:bldP spid="32" grpId="0" animBg="1"/>
      <p:bldP spid="32" grpId="1" animBg="1"/>
      <p:bldP spid="33" grpId="0" animBg="1"/>
      <p:bldP spid="33" grpId="1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что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60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64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 что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6000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64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64587" y="3167900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112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716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9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112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716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92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632000" y="5292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64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500"/>
                            </p:stCondLst>
                            <p:childTnLst>
                              <p:par>
                                <p:cTn id="80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500"/>
                            </p:stCondLst>
                            <p:childTnLst>
                              <p:par>
                                <p:cTn id="8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87" grpId="0" animBg="1"/>
      <p:bldP spid="91" grpId="0" animBg="1"/>
      <p:bldP spid="92" grpId="0" animBg="1"/>
      <p:bldP spid="93" grpId="0" animBg="1"/>
      <p:bldP spid="41" grpId="0" animBg="1"/>
      <p:bldP spid="34" grpId="0" animBg="1"/>
      <p:bldP spid="35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что</a:t>
            </a: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60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64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что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6000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64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64000" y="3165744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112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716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9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112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716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92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632000" y="5292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64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500"/>
                            </p:stCondLst>
                            <p:childTnLst>
                              <p:par>
                                <p:cTn id="4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500"/>
                            </p:stCondLst>
                            <p:childTnLst>
                              <p:par>
                                <p:cTn id="4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0"/>
                            </p:stCondLst>
                            <p:childTnLst>
                              <p:par>
                                <p:cTn id="5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500"/>
                            </p:stCondLst>
                            <p:childTnLst>
                              <p:par>
                                <p:cTn id="8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500"/>
                            </p:stCondLst>
                            <p:childTnLst>
                              <p:par>
                                <p:cTn id="85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6" grpId="1" animBg="1"/>
      <p:bldP spid="87" grpId="0" animBg="1"/>
      <p:bldP spid="91" grpId="0" animBg="1"/>
      <p:bldP spid="92" grpId="0" animBg="1"/>
      <p:bldP spid="93" grpId="0" animBg="1"/>
      <p:bldP spid="41" grpId="0" animBg="1"/>
      <p:bldP spid="41" grpId="1" animBg="1"/>
      <p:bldP spid="34" grpId="0" animBg="1"/>
      <p:bldP spid="34" grpId="1" animBg="1"/>
      <p:bldP spid="35" grpId="0" animBg="1"/>
      <p:bldP spid="35" grpId="1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6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инопла-нетянин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землянин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4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землянин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000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000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инопла-нетянин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7" name="TextBox 46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8" name="TextBox 47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9" name="TextBox 48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5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5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000"/>
                            </p:stCondLst>
                            <p:childTnLst>
                              <p:par>
                                <p:cTn id="10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000"/>
                            </p:stCondLst>
                            <p:childTnLst>
                              <p:par>
                                <p:cTn id="1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500"/>
                            </p:stCondLst>
                            <p:childTnLst>
                              <p:par>
                                <p:cTn id="1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500"/>
                            </p:stCondLst>
                            <p:childTnLst>
                              <p:par>
                                <p:cTn id="1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3500"/>
                            </p:stCondLst>
                            <p:childTnLst>
                              <p:par>
                                <p:cTn id="1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4000"/>
                            </p:stCondLst>
                            <p:childTnLst>
                              <p:par>
                                <p:cTn id="1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000"/>
                            </p:stCondLst>
                            <p:childTnLst>
                              <p:par>
                                <p:cTn id="1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000"/>
                            </p:stCondLst>
                            <p:childTnLst>
                              <p:par>
                                <p:cTn id="1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2500"/>
                            </p:stCondLst>
                            <p:childTnLst>
                              <p:par>
                                <p:cTn id="1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3500"/>
                            </p:stCondLst>
                            <p:childTnLst>
                              <p:par>
                                <p:cTn id="1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4000"/>
                            </p:stCondLst>
                            <p:childTnLst>
                              <p:par>
                                <p:cTn id="1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5000"/>
                            </p:stCondLst>
                            <p:childTnLst>
                              <p:par>
                                <p:cTn id="19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5500"/>
                            </p:stCondLst>
                            <p:childTnLst>
                              <p:par>
                                <p:cTn id="2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1" grpId="0" animBg="1"/>
      <p:bldP spid="46" grpId="0" animBg="1"/>
      <p:bldP spid="47" grpId="0" animBg="1"/>
      <p:bldP spid="48" grpId="0" animBg="1"/>
      <p:bldP spid="49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зрячий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слепой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яблоко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зелёное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яблоко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зрячий	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слепой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одно-главый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дву-главый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4" name="TextBox 5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278757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5400000">
            <a:off x="77832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TextBox 84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0"/>
                            </p:stCondLst>
                            <p:childTnLst>
                              <p:par>
                                <p:cTn id="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500"/>
                            </p:stCondLst>
                            <p:childTnLst>
                              <p:par>
                                <p:cTn id="10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3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500"/>
                            </p:stCondLst>
                            <p:childTnLst>
                              <p:par>
                                <p:cTn id="10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6000"/>
                            </p:stCondLst>
                            <p:childTnLst>
                              <p:par>
                                <p:cTn id="11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800" decel="100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"/>
                            </p:stCondLst>
                            <p:childTnLst>
                              <p:par>
                                <p:cTn id="1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500"/>
                            </p:stCondLst>
                            <p:childTnLst>
                              <p:par>
                                <p:cTn id="1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000"/>
                            </p:stCondLst>
                            <p:childTnLst>
                              <p:par>
                                <p:cTn id="1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500"/>
                            </p:stCondLst>
                            <p:childTnLst>
                              <p:par>
                                <p:cTn id="1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5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5000"/>
                            </p:stCondLst>
                            <p:childTnLst>
                              <p:par>
                                <p:cTn id="1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6000"/>
                            </p:stCondLst>
                            <p:childTnLst>
                              <p:par>
                                <p:cTn id="18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500"/>
                            </p:stCondLst>
                            <p:childTnLst>
                              <p:par>
                                <p:cTn id="20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9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2000"/>
                            </p:stCondLst>
                            <p:childTnLst>
                              <p:par>
                                <p:cTn id="2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2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2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9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500"/>
                            </p:stCondLst>
                            <p:childTnLst>
                              <p:par>
                                <p:cTn id="23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5000"/>
                            </p:stCondLst>
                            <p:childTnLst>
                              <p:par>
                                <p:cTn id="23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6000"/>
                            </p:stCondLst>
                            <p:childTnLst>
                              <p:par>
                                <p:cTn id="24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53" grpId="0" animBg="1"/>
      <p:bldP spid="54" grpId="0" animBg="1"/>
      <p:bldP spid="55" grpId="0" animBg="1"/>
      <p:bldP spid="56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3311525" y="5508625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субконтрарность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512000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512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54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54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Субконтрарные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6948032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из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субконтрарных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суждений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chemeClr val="accent3"/>
                </a:solidFill>
              </a:rPr>
              <a:t>но 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может быть 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1" name="Заголовок 1"/>
          <p:cNvSpPr>
            <a:spLocks noGrp="1"/>
          </p:cNvSpPr>
          <p:nvPr>
            <p:ph type="title"/>
          </p:nvPr>
        </p:nvSpPr>
        <p:spPr>
          <a:xfrm>
            <a:off x="0" y="273600"/>
            <a:ext cx="91440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Категорическое умозаключение субконтрарности</a:t>
            </a:r>
            <a:endParaRPr lang="ru-RU" sz="24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5" grpId="0"/>
      <p:bldP spid="16" grpId="0"/>
      <p:bldP spid="17" grpId="0"/>
      <p:bldP spid="18" grpId="0"/>
      <p:bldP spid="3" grpId="0" animBg="1"/>
      <p:bldP spid="4" grpId="0" animBg="1"/>
      <p:bldP spid="6" grpId="0" animBg="1"/>
      <p:bldP spid="5" grpId="0" animBg="1"/>
      <p:bldP spid="19" grpId="0"/>
      <p:bldP spid="2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2628000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4032000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4032000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2772000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5076000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2772000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5076000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2952000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3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42" grpId="0" animBg="1"/>
      <p:bldP spid="22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2628000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4032000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4032000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2772000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5076000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2772000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5076000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2952000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2628000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4032000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4032000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2772000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5076000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2772000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5076000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2952000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262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4032000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4032000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2772000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5076000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2772000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5076000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2952000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3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2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FF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логических отношений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br>
              <a:rPr lang="ru-RU" sz="1800" b="1" dirty="0" smtClean="0">
                <a:solidFill>
                  <a:srgbClr val="00FF00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 подразделяются 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дедуктивные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общего к частному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 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частного к общему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существенным образом 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600" b="1" dirty="0" smtClean="0">
                <a:solidFill>
                  <a:schemeClr val="bg1"/>
                </a:solidFill>
              </a:rPr>
              <a:t>) выводы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можно получить лишь путём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дедукции</a:t>
            </a:r>
            <a:r>
              <a:rPr lang="ru-RU" sz="1600" b="1" dirty="0" smtClean="0">
                <a:solidFill>
                  <a:schemeClr val="bg1"/>
                </a:solidFill>
              </a:rPr>
              <a:t>, тогда как </a:t>
            </a:r>
            <a:r>
              <a:rPr lang="ru-RU" sz="16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b="1" dirty="0" smtClean="0">
                <a:solidFill>
                  <a:schemeClr val="bg1"/>
                </a:solidFill>
              </a:rPr>
              <a:t> выводы лишь </a:t>
            </a:r>
            <a:r>
              <a:rPr lang="ru-RU" sz="1600" b="1" dirty="0" smtClean="0">
                <a:solidFill>
                  <a:srgbClr val="FF9900"/>
                </a:solidFill>
              </a:rPr>
              <a:t>предположительны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Дедуктивные умозаключения, в свою очередь, подразделяются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на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непосредственные</a:t>
            </a:r>
            <a:r>
              <a:rPr lang="ru-RU" sz="1800" b="1" dirty="0" smtClean="0">
                <a:solidFill>
                  <a:schemeClr val="bg1"/>
                </a:solidFill>
              </a:rPr>
              <a:t>, в которых заключение выводится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00FFFF"/>
                </a:solidFill>
              </a:rPr>
              <a:t>из единственной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 </a:t>
            </a:r>
            <a:r>
              <a:rPr lang="ru-RU" sz="1800" b="1" dirty="0" smtClean="0">
                <a:solidFill>
                  <a:srgbClr val="FFFF00"/>
                </a:solidFill>
              </a:rPr>
              <a:t>силлогизмы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которых заключение выводится </a:t>
            </a:r>
            <a:r>
              <a:rPr lang="ru-RU" sz="1800" b="1" dirty="0" smtClean="0">
                <a:solidFill>
                  <a:srgbClr val="00FFFF"/>
                </a:solidFill>
              </a:rPr>
              <a:t>из нескольких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274638"/>
            <a:ext cx="9144000" cy="792000"/>
          </a:xfrm>
          <a:prstGeom prst="rect">
            <a:avLst/>
          </a:prstGeom>
        </p:spPr>
        <p:txBody>
          <a:bodyPr anchor="ctr" anchorCtr="0"/>
          <a:lstStyle/>
          <a:p>
            <a:pPr lvl="0" algn="ctr"/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Умозаключение как форма мышления </a:t>
            </a:r>
            <a:r>
              <a:rPr lang="ru-RU" sz="2800" dirty="0" smtClean="0"/>
              <a:t>Непосредственные умозаключения и силлогизмы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2628000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4032000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4032000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2772000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5076000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2772000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5076000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2952000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262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4032000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4032000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2772000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5076000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2772000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5076000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2952000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4" name="TextBox 2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1" name="TextBox 50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51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2" name="TextBox 5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5400000">
            <a:off x="-6660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2520000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1" name="TextBox 50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55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2" name="TextBox 5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5400000">
            <a:off x="-6660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2520000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1" name="TextBox 50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6" name="TextBox 6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66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2" name="TextBox 5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5400000">
            <a:off x="-6660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6" name="TextBox 6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2520000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1" name="TextBox 50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6" name="TextBox 6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4" name="TextBox 93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2" name="TextBox 5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5400000">
            <a:off x="-6660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6" name="TextBox 6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TextBox 8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 rot="16200000">
            <a:off x="-863101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800" decel="100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500"/>
                            </p:stCondLst>
                            <p:childTnLst>
                              <p:par>
                                <p:cTn id="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500"/>
                            </p:stCondLst>
                            <p:childTnLst>
                              <p:par>
                                <p:cTn id="8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000"/>
                            </p:stCondLst>
                            <p:childTnLst>
                              <p:par>
                                <p:cTn id="9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800" decel="100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82" grpId="0" animBg="1"/>
      <p:bldP spid="83" grpId="0" animBg="1"/>
      <p:bldP spid="95" grpId="0" animBg="1"/>
      <p:bldP spid="42" grpId="0" animBg="1"/>
      <p:bldP spid="43" grpId="0" animBg="1"/>
      <p:bldP spid="49" grpId="0" animBg="1"/>
      <p:bldP spid="50" grpId="0" animBg="1"/>
    </p:bldLst>
  </p:timing>
</p:sld>
</file>

<file path=ppt/theme/theme1.xml><?xml version="1.0" encoding="utf-8"?>
<a:theme xmlns:a="http://schemas.openxmlformats.org/drawingml/2006/main" name="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1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1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29346</TotalTime>
  <Words>25974</Words>
  <Application>Microsoft Office PowerPoint</Application>
  <PresentationFormat>Экран (4:3)</PresentationFormat>
  <Paragraphs>9636</Paragraphs>
  <Slides>370</Slides>
  <Notes>3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370</vt:i4>
      </vt:variant>
    </vt:vector>
  </HeadingPairs>
  <TitlesOfParts>
    <vt:vector size="371" baseType="lpstr">
      <vt:lpstr>Оформление по умолчанию</vt:lpstr>
      <vt:lpstr>Н. И. Бирюков, Д. С Горшенёв, О. М. Решетова  Основы формальной логики</vt:lpstr>
      <vt:lpstr>Непосредственные умозаключения</vt:lpstr>
      <vt:lpstr>Умозаключение как форма мышления Понятие умозаключения</vt:lpstr>
      <vt:lpstr>Умозаключение как форма мышления Понятие умозаключения</vt:lpstr>
      <vt:lpstr>Умозаключение как форма мышления Понятие умозаключения</vt:lpstr>
      <vt:lpstr>Умозаключение как форма мышления Понятие умозаключения</vt:lpstr>
      <vt:lpstr>Умозаключение как форма мышления Дедуктивные и индуктивные умозаключения</vt:lpstr>
      <vt:lpstr>Умозаключение как форма мышления Дедуктивные и индуктивные умозаключения</vt:lpstr>
      <vt:lpstr>Слайд 9</vt:lpstr>
      <vt:lpstr>Слайд 10</vt:lpstr>
      <vt:lpstr>Непосредственные умозаключения Умозаключения об истинности суждения</vt:lpstr>
      <vt:lpstr>Слайд 12</vt:lpstr>
      <vt:lpstr>Слайд 13</vt:lpstr>
      <vt:lpstr>Слайд 14</vt:lpstr>
      <vt:lpstr>Умозаключения об истинности суждения Категорическое умозаключение подчинения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Умозаключения об истинности суждения Категорическое умозаключение контрадикторности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Умозаключения об истинности суждения Категорическое умозаключение контрарности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Слайд 73</vt:lpstr>
      <vt:lpstr>Слайд 74</vt:lpstr>
      <vt:lpstr>Слайд 75</vt:lpstr>
      <vt:lpstr>Слайд 76</vt:lpstr>
      <vt:lpstr>Слайд 77</vt:lpstr>
      <vt:lpstr>Слайд 78</vt:lpstr>
      <vt:lpstr>Слайд 79</vt:lpstr>
      <vt:lpstr>Слайд 80</vt:lpstr>
      <vt:lpstr>Слайд 81</vt:lpstr>
      <vt:lpstr>Слайд 82</vt:lpstr>
      <vt:lpstr>Слайд 83</vt:lpstr>
      <vt:lpstr>Слайд 84</vt:lpstr>
      <vt:lpstr>Слайд 85</vt:lpstr>
      <vt:lpstr>Умозаключения об истинности суждения Категорическое умозаключение субконтрарности</vt:lpstr>
      <vt:lpstr>Слайд 87</vt:lpstr>
      <vt:lpstr>Слайд 88</vt:lpstr>
      <vt:lpstr>Слайд 89</vt:lpstr>
      <vt:lpstr>Слайд 90</vt:lpstr>
      <vt:lpstr>Слайд 91</vt:lpstr>
      <vt:lpstr>Слайд 92</vt:lpstr>
      <vt:lpstr>Слайд 93</vt:lpstr>
      <vt:lpstr>Слайд 94</vt:lpstr>
      <vt:lpstr>Слайд 95</vt:lpstr>
      <vt:lpstr>Слайд 96</vt:lpstr>
      <vt:lpstr>Слайд 97</vt:lpstr>
      <vt:lpstr>Слайд 98</vt:lpstr>
      <vt:lpstr>Слайд 99</vt:lpstr>
      <vt:lpstr>Слайд 100</vt:lpstr>
      <vt:lpstr>Слайд 101</vt:lpstr>
      <vt:lpstr>Слайд 102</vt:lpstr>
      <vt:lpstr>Слайд 103</vt:lpstr>
      <vt:lpstr>Слайд 104</vt:lpstr>
      <vt:lpstr>Слайд 105</vt:lpstr>
      <vt:lpstr>Слайд 106</vt:lpstr>
      <vt:lpstr>Слайд 107</vt:lpstr>
      <vt:lpstr>Слайд 108</vt:lpstr>
      <vt:lpstr>Умозаключения об истинности суждения   Алетический шестиугольник</vt:lpstr>
      <vt:lpstr>Умозаключения об истинности суждения Алетическое умозаключение подчинения</vt:lpstr>
      <vt:lpstr>Слайд 111</vt:lpstr>
      <vt:lpstr>Слайд 112</vt:lpstr>
      <vt:lpstr>Слайд 113</vt:lpstr>
      <vt:lpstr>Слайд 114</vt:lpstr>
      <vt:lpstr>Слайд 115</vt:lpstr>
      <vt:lpstr>Слайд 116</vt:lpstr>
      <vt:lpstr>Слайд 117</vt:lpstr>
      <vt:lpstr>Слайд 118</vt:lpstr>
      <vt:lpstr>Слайд 119</vt:lpstr>
      <vt:lpstr>Слайд 120</vt:lpstr>
      <vt:lpstr>Слайд 121</vt:lpstr>
      <vt:lpstr>Слайд 122</vt:lpstr>
      <vt:lpstr>Слайд 123</vt:lpstr>
      <vt:lpstr>Слайд 124</vt:lpstr>
      <vt:lpstr>Слайд 125</vt:lpstr>
      <vt:lpstr>Слайд 126</vt:lpstr>
      <vt:lpstr>Слайд 127</vt:lpstr>
      <vt:lpstr>Слайд 128</vt:lpstr>
      <vt:lpstr>Слайд 129</vt:lpstr>
      <vt:lpstr>Слайд 130</vt:lpstr>
      <vt:lpstr>Слайд 131</vt:lpstr>
      <vt:lpstr>Слайд 132</vt:lpstr>
      <vt:lpstr>Слайд 133</vt:lpstr>
      <vt:lpstr>Слайд 134</vt:lpstr>
      <vt:lpstr>Слайд 135</vt:lpstr>
      <vt:lpstr>Слайд 136</vt:lpstr>
      <vt:lpstr>Слайд 137</vt:lpstr>
      <vt:lpstr>Слайд 138</vt:lpstr>
      <vt:lpstr>Слайд 139</vt:lpstr>
      <vt:lpstr>Слайд 140</vt:lpstr>
      <vt:lpstr>Слайд 141</vt:lpstr>
      <vt:lpstr>Слайд 142</vt:lpstr>
      <vt:lpstr>Слайд 143</vt:lpstr>
      <vt:lpstr>Слайд 144</vt:lpstr>
      <vt:lpstr>Слайд 145</vt:lpstr>
      <vt:lpstr>Слайд 146</vt:lpstr>
      <vt:lpstr>Слайд 147</vt:lpstr>
      <vt:lpstr>Слайд 148</vt:lpstr>
      <vt:lpstr>Слайд 149</vt:lpstr>
      <vt:lpstr>Слайд 150</vt:lpstr>
      <vt:lpstr>Слайд 151</vt:lpstr>
      <vt:lpstr>Слайд 152</vt:lpstr>
      <vt:lpstr>Слайд 153</vt:lpstr>
      <vt:lpstr>Слайд 154</vt:lpstr>
      <vt:lpstr>Слайд 155</vt:lpstr>
      <vt:lpstr>Слайд 156</vt:lpstr>
      <vt:lpstr>Слайд 157</vt:lpstr>
      <vt:lpstr>Слайд 158</vt:lpstr>
      <vt:lpstr>Слайд 159</vt:lpstr>
      <vt:lpstr>Слайд 160</vt:lpstr>
      <vt:lpstr>Слайд 161</vt:lpstr>
      <vt:lpstr>Слайд 162</vt:lpstr>
      <vt:lpstr>Слайд 163</vt:lpstr>
      <vt:lpstr>Слайд 164</vt:lpstr>
      <vt:lpstr>Слайд 165</vt:lpstr>
      <vt:lpstr>Слайд 166</vt:lpstr>
      <vt:lpstr>Слайд 167</vt:lpstr>
      <vt:lpstr>Слайд 168</vt:lpstr>
      <vt:lpstr>Слайд 169</vt:lpstr>
      <vt:lpstr>Слайд 170</vt:lpstr>
      <vt:lpstr>Слайд 171</vt:lpstr>
      <vt:lpstr>Слайд 172</vt:lpstr>
      <vt:lpstr>Слайд 173</vt:lpstr>
      <vt:lpstr>Слайд 174</vt:lpstr>
      <vt:lpstr>Слайд 175</vt:lpstr>
      <vt:lpstr>Слайд 176</vt:lpstr>
      <vt:lpstr>Слайд 177</vt:lpstr>
      <vt:lpstr>Слайд 178</vt:lpstr>
      <vt:lpstr>Слайд 179</vt:lpstr>
      <vt:lpstr>Слайд 180</vt:lpstr>
      <vt:lpstr>Слайд 181</vt:lpstr>
      <vt:lpstr>Слайд 182</vt:lpstr>
      <vt:lpstr>Слайд 183</vt:lpstr>
      <vt:lpstr>Слайд 184</vt:lpstr>
      <vt:lpstr>Слайд 185</vt:lpstr>
      <vt:lpstr>Слайд 186</vt:lpstr>
      <vt:lpstr>Слайд 187</vt:lpstr>
      <vt:lpstr>Слайд 188</vt:lpstr>
      <vt:lpstr>Слайд 189</vt:lpstr>
      <vt:lpstr>Слайд 190</vt:lpstr>
      <vt:lpstr>Слайд 191</vt:lpstr>
      <vt:lpstr>Слайд 192</vt:lpstr>
      <vt:lpstr>Слайд 193</vt:lpstr>
      <vt:lpstr>Слайд 194</vt:lpstr>
      <vt:lpstr>Слайд 195</vt:lpstr>
      <vt:lpstr>Слайд 196</vt:lpstr>
      <vt:lpstr>Слайд 197</vt:lpstr>
      <vt:lpstr>Слайд 198</vt:lpstr>
      <vt:lpstr>Слайд 199</vt:lpstr>
      <vt:lpstr>Слайд 200</vt:lpstr>
      <vt:lpstr>Слайд 201</vt:lpstr>
      <vt:lpstr>Слайд 202</vt:lpstr>
      <vt:lpstr>Слайд 203</vt:lpstr>
      <vt:lpstr>Слайд 204</vt:lpstr>
      <vt:lpstr>Слайд 205</vt:lpstr>
      <vt:lpstr>Слайд 206</vt:lpstr>
      <vt:lpstr>Слайд 207</vt:lpstr>
      <vt:lpstr>Умозаключения об истинности суждения Алетическое умозаключение контрарности</vt:lpstr>
      <vt:lpstr>Слайд 209</vt:lpstr>
      <vt:lpstr>Слайд 210</vt:lpstr>
      <vt:lpstr>Слайд 211</vt:lpstr>
      <vt:lpstr>Слайд 212</vt:lpstr>
      <vt:lpstr>Слайд 213</vt:lpstr>
      <vt:lpstr>Слайд 214</vt:lpstr>
      <vt:lpstr>Слайд 215</vt:lpstr>
      <vt:lpstr>Слайд 216</vt:lpstr>
      <vt:lpstr>Слайд 217</vt:lpstr>
      <vt:lpstr>Слайд 218</vt:lpstr>
      <vt:lpstr>Слайд 219</vt:lpstr>
      <vt:lpstr>Слайд 220</vt:lpstr>
      <vt:lpstr>Слайд 221</vt:lpstr>
      <vt:lpstr>Слайд 222</vt:lpstr>
      <vt:lpstr>Слайд 223</vt:lpstr>
      <vt:lpstr>Слайд 224</vt:lpstr>
      <vt:lpstr>Слайд 225</vt:lpstr>
      <vt:lpstr>Слайд 226</vt:lpstr>
      <vt:lpstr>Слайд 227</vt:lpstr>
      <vt:lpstr>Слайд 228</vt:lpstr>
      <vt:lpstr>Слайд 229</vt:lpstr>
      <vt:lpstr>Слайд 230</vt:lpstr>
      <vt:lpstr>Слайд 231</vt:lpstr>
      <vt:lpstr>Слайд 232</vt:lpstr>
      <vt:lpstr>Слайд 233</vt:lpstr>
      <vt:lpstr>Слайд 234</vt:lpstr>
      <vt:lpstr>Слайд 235</vt:lpstr>
      <vt:lpstr>Слайд 236</vt:lpstr>
      <vt:lpstr>Слайд 237</vt:lpstr>
      <vt:lpstr>Слайд 238</vt:lpstr>
      <vt:lpstr>Слайд 239</vt:lpstr>
      <vt:lpstr>Слайд 240</vt:lpstr>
      <vt:lpstr>Слайд 241</vt:lpstr>
      <vt:lpstr>Слайд 242</vt:lpstr>
      <vt:lpstr>Слайд 243</vt:lpstr>
      <vt:lpstr>Слайд 244</vt:lpstr>
      <vt:lpstr>Умозаключения об истинности суждения Алетическое умозаключение субконтрарности</vt:lpstr>
      <vt:lpstr>Слайд 246</vt:lpstr>
      <vt:lpstr>Слайд 247</vt:lpstr>
      <vt:lpstr>Слайд 248</vt:lpstr>
      <vt:lpstr>Слайд 249</vt:lpstr>
      <vt:lpstr>Слайд 250</vt:lpstr>
      <vt:lpstr>Слайд 251</vt:lpstr>
      <vt:lpstr>Слайд 252</vt:lpstr>
      <vt:lpstr>Слайд 253</vt:lpstr>
      <vt:lpstr>Слайд 254</vt:lpstr>
      <vt:lpstr>Слайд 255</vt:lpstr>
      <vt:lpstr>Слайд 256</vt:lpstr>
      <vt:lpstr>Слайд 257</vt:lpstr>
      <vt:lpstr>Слайд 258</vt:lpstr>
      <vt:lpstr>Слайд 259</vt:lpstr>
      <vt:lpstr>Слайд 260</vt:lpstr>
      <vt:lpstr>Слайд 261</vt:lpstr>
      <vt:lpstr>Слайд 262</vt:lpstr>
      <vt:lpstr>Слайд 263</vt:lpstr>
      <vt:lpstr>Слайд 264</vt:lpstr>
      <vt:lpstr>Слайд 265</vt:lpstr>
      <vt:lpstr>Слайд 266</vt:lpstr>
      <vt:lpstr>Слайд 267</vt:lpstr>
      <vt:lpstr>Слайд 268</vt:lpstr>
      <vt:lpstr>Слайд 269</vt:lpstr>
      <vt:lpstr>Слайд 270</vt:lpstr>
      <vt:lpstr>Слайд 271</vt:lpstr>
      <vt:lpstr>Слайд 272</vt:lpstr>
      <vt:lpstr>Слайд 273</vt:lpstr>
      <vt:lpstr>Слайд 274</vt:lpstr>
      <vt:lpstr>Слайд 275</vt:lpstr>
      <vt:lpstr>Слайд 276</vt:lpstr>
      <vt:lpstr>Слайд 277</vt:lpstr>
      <vt:lpstr>Слайд 278</vt:lpstr>
      <vt:lpstr>Слайд 279</vt:lpstr>
      <vt:lpstr>Слайд 280</vt:lpstr>
      <vt:lpstr>Слайд 281</vt:lpstr>
      <vt:lpstr>Непосредственные умозаключения Преобразование формы посылки</vt:lpstr>
      <vt:lpstr>Умозаключения, получаемые преобразованием формы посылки</vt:lpstr>
      <vt:lpstr>Умозаключения, получаемые преобразованием формы посылки</vt:lpstr>
      <vt:lpstr>Умозаключения, получаемые преобразованием формы посылки</vt:lpstr>
      <vt:lpstr>Слайд 286</vt:lpstr>
      <vt:lpstr>Слайд 287</vt:lpstr>
      <vt:lpstr>Слайд 288</vt:lpstr>
      <vt:lpstr>Слайд 289</vt:lpstr>
      <vt:lpstr>Слайд 290</vt:lpstr>
      <vt:lpstr>Слайд 291</vt:lpstr>
      <vt:lpstr>Слайд 292</vt:lpstr>
      <vt:lpstr>Слайд 293</vt:lpstr>
      <vt:lpstr>Слайд 294</vt:lpstr>
      <vt:lpstr>Слайд 295</vt:lpstr>
      <vt:lpstr>Слайд 296</vt:lpstr>
      <vt:lpstr>Распределённость терминов в суждении Понятие распределённости</vt:lpstr>
      <vt:lpstr>Распределённость терминов в суждении Понятие распределённости</vt:lpstr>
      <vt:lpstr>Распределённость терминов в суждении Понятие распределённости</vt:lpstr>
      <vt:lpstr>Распределённость терминов в суждении Правило распределённости</vt:lpstr>
      <vt:lpstr>Слайд 301</vt:lpstr>
      <vt:lpstr>Слайд 302</vt:lpstr>
      <vt:lpstr>Слайд 303</vt:lpstr>
      <vt:lpstr>Слайд 304</vt:lpstr>
      <vt:lpstr>Слайд 305</vt:lpstr>
      <vt:lpstr>Слайд 306</vt:lpstr>
      <vt:lpstr>Слайд 307</vt:lpstr>
      <vt:lpstr>Слайд 308</vt:lpstr>
      <vt:lpstr>Слайд 309</vt:lpstr>
      <vt:lpstr>Слайд 310</vt:lpstr>
      <vt:lpstr>Слайд 311</vt:lpstr>
      <vt:lpstr>Слайд 312</vt:lpstr>
      <vt:lpstr>Слайд 313</vt:lpstr>
      <vt:lpstr>Слайд 314</vt:lpstr>
      <vt:lpstr>Слайд 315</vt:lpstr>
      <vt:lpstr>Слайд 316</vt:lpstr>
      <vt:lpstr>Слайд 317</vt:lpstr>
      <vt:lpstr>Слайд 318</vt:lpstr>
      <vt:lpstr>Слайд 319</vt:lpstr>
      <vt:lpstr>Слайд 320</vt:lpstr>
      <vt:lpstr>Слайд 321</vt:lpstr>
      <vt:lpstr>Слайд 322</vt:lpstr>
      <vt:lpstr>Слайд 323</vt:lpstr>
      <vt:lpstr>Слайд 324</vt:lpstr>
      <vt:lpstr>Слайд 325</vt:lpstr>
      <vt:lpstr>Слайд 326</vt:lpstr>
      <vt:lpstr>Слайд 327</vt:lpstr>
      <vt:lpstr>Слайд 328</vt:lpstr>
      <vt:lpstr>Слайд 329</vt:lpstr>
      <vt:lpstr>Слайд 330</vt:lpstr>
      <vt:lpstr>Слайд 331</vt:lpstr>
      <vt:lpstr>Слайд 332</vt:lpstr>
      <vt:lpstr>Слайд 333</vt:lpstr>
      <vt:lpstr>Слайд 334</vt:lpstr>
      <vt:lpstr>Слайд 335</vt:lpstr>
      <vt:lpstr>Слайд 336</vt:lpstr>
      <vt:lpstr>Слайд 337</vt:lpstr>
      <vt:lpstr>Слайд 338</vt:lpstr>
      <vt:lpstr>Слайд 339</vt:lpstr>
      <vt:lpstr>Слайд 340</vt:lpstr>
      <vt:lpstr>Слайд 341</vt:lpstr>
      <vt:lpstr>Слайд 342</vt:lpstr>
      <vt:lpstr>Слайд 343</vt:lpstr>
      <vt:lpstr>Слайд 344</vt:lpstr>
      <vt:lpstr>Слайд 345</vt:lpstr>
      <vt:lpstr>Слайд 346</vt:lpstr>
      <vt:lpstr>Слайд 347</vt:lpstr>
      <vt:lpstr>Слайд 348</vt:lpstr>
      <vt:lpstr>Слайд 349</vt:lpstr>
      <vt:lpstr>Слайд 350</vt:lpstr>
      <vt:lpstr>Слайд 351</vt:lpstr>
      <vt:lpstr>Слайд 352</vt:lpstr>
      <vt:lpstr>Слайд 353</vt:lpstr>
      <vt:lpstr>Слайд 354</vt:lpstr>
      <vt:lpstr>Слайд 355</vt:lpstr>
      <vt:lpstr>Слайд 356</vt:lpstr>
      <vt:lpstr>Слайд 357</vt:lpstr>
      <vt:lpstr>Слайд 358</vt:lpstr>
      <vt:lpstr>Слайд 359</vt:lpstr>
      <vt:lpstr>Слайд 360</vt:lpstr>
      <vt:lpstr>Слайд 361</vt:lpstr>
      <vt:lpstr>Слайд 362</vt:lpstr>
      <vt:lpstr>Слайд 363</vt:lpstr>
      <vt:lpstr>Слайд 364</vt:lpstr>
      <vt:lpstr>Слайд 365</vt:lpstr>
      <vt:lpstr>Слайд 366</vt:lpstr>
      <vt:lpstr>Слайд 367</vt:lpstr>
      <vt:lpstr>Слайд 368</vt:lpstr>
      <vt:lpstr>Слайд 369</vt:lpstr>
      <vt:lpstr>Слайд 370</vt:lpstr>
    </vt:vector>
  </TitlesOfParts>
  <Company>МГИМО / MGIMO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Основы формальной логики: мультимедийное учебное пособие</dc:title>
  <dc:subject>Тема 4. Непосредственные умозаключения</dc:subject>
  <dc:creator>Николай Бирюков, Дмитрий Горшенев, Ольга Решетова</dc:creator>
  <dc:description>Редакция марта 2025 г.</dc:description>
  <cp:lastModifiedBy>NICK</cp:lastModifiedBy>
  <cp:revision>1630</cp:revision>
  <cp:lastPrinted>2025-02-14T20:16:57Z</cp:lastPrinted>
  <dcterms:created xsi:type="dcterms:W3CDTF">2004-09-28T22:15:44Z</dcterms:created>
  <dcterms:modified xsi:type="dcterms:W3CDTF">2025-03-23T13:53:45Z</dcterms:modified>
</cp:coreProperties>
</file>